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56" r:id="rId2"/>
    <p:sldId id="281" r:id="rId3"/>
    <p:sldId id="1026" r:id="rId4"/>
    <p:sldId id="274" r:id="rId5"/>
    <p:sldId id="1079" r:id="rId6"/>
    <p:sldId id="1037" r:id="rId7"/>
    <p:sldId id="263" r:id="rId8"/>
    <p:sldId id="261" r:id="rId9"/>
    <p:sldId id="438" r:id="rId10"/>
    <p:sldId id="439" r:id="rId11"/>
    <p:sldId id="1056" r:id="rId12"/>
    <p:sldId id="1057" r:id="rId13"/>
    <p:sldId id="1052" r:id="rId14"/>
    <p:sldId id="1060" r:id="rId15"/>
    <p:sldId id="283" r:id="rId16"/>
    <p:sldId id="1054" r:id="rId17"/>
    <p:sldId id="1055" r:id="rId18"/>
    <p:sldId id="1050" r:id="rId19"/>
    <p:sldId id="1061" r:id="rId20"/>
    <p:sldId id="1051" r:id="rId21"/>
    <p:sldId id="1062" r:id="rId22"/>
    <p:sldId id="1065" r:id="rId23"/>
    <p:sldId id="1063" r:id="rId24"/>
    <p:sldId id="1064" r:id="rId25"/>
    <p:sldId id="1058" r:id="rId26"/>
    <p:sldId id="1066" r:id="rId27"/>
    <p:sldId id="1027" r:id="rId28"/>
    <p:sldId id="1030" r:id="rId29"/>
    <p:sldId id="1028" r:id="rId30"/>
    <p:sldId id="1029" r:id="rId31"/>
    <p:sldId id="1045" r:id="rId32"/>
    <p:sldId id="1086" r:id="rId33"/>
    <p:sldId id="1048" r:id="rId34"/>
    <p:sldId id="1067" r:id="rId35"/>
    <p:sldId id="1007" r:id="rId36"/>
    <p:sldId id="1076" r:id="rId37"/>
    <p:sldId id="1069" r:id="rId38"/>
    <p:sldId id="1068" r:id="rId39"/>
    <p:sldId id="1031" r:id="rId40"/>
    <p:sldId id="1081" r:id="rId41"/>
    <p:sldId id="437" r:id="rId42"/>
    <p:sldId id="259" r:id="rId43"/>
    <p:sldId id="1070" r:id="rId44"/>
    <p:sldId id="1072" r:id="rId45"/>
    <p:sldId id="258" r:id="rId46"/>
    <p:sldId id="257" r:id="rId47"/>
    <p:sldId id="1074" r:id="rId48"/>
    <p:sldId id="1073" r:id="rId49"/>
    <p:sldId id="1075" r:id="rId50"/>
    <p:sldId id="1020" r:id="rId51"/>
    <p:sldId id="1083" r:id="rId52"/>
    <p:sldId id="1082" r:id="rId53"/>
    <p:sldId id="1084" r:id="rId54"/>
    <p:sldId id="1085" r:id="rId55"/>
    <p:sldId id="1077" r:id="rId56"/>
    <p:sldId id="1080" r:id="rId57"/>
    <p:sldId id="1006" r:id="rId58"/>
    <p:sldId id="282" r:id="rId59"/>
    <p:sldId id="1053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/>
    <p:restoredTop sz="96327"/>
  </p:normalViewPr>
  <p:slideViewPr>
    <p:cSldViewPr snapToGrid="0">
      <p:cViewPr varScale="1">
        <p:scale>
          <a:sx n="121" d="100"/>
          <a:sy n="121" d="100"/>
        </p:scale>
        <p:origin x="19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jp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E04D8-8B84-1548-8780-E9C3148BB87F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364A8-5761-F14B-BFAE-E28937ADD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41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848d79d955_0_21:notes"/>
          <p:cNvSpPr txBox="1">
            <a:spLocks noGrp="1"/>
          </p:cNvSpPr>
          <p:nvPr>
            <p:ph type="body" idx="1"/>
          </p:nvPr>
        </p:nvSpPr>
        <p:spPr>
          <a:xfrm>
            <a:off x="701040" y="26833987"/>
            <a:ext cx="5608320" cy="254160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1848d79d95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5322550" y="4233863"/>
            <a:ext cx="37655500" cy="211820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96E53-7DDF-C6FA-90C9-EE2D7F29F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943B94-D973-E3B6-01B8-263735F95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550FC-94C9-CDC8-E013-BD2A5DD11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C1CA9-6833-101A-D36C-72CD49CD9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86C13-28D0-4534-A082-3A8C655F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04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D90BD-AE91-DB13-9360-522D78CB7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6AAF21-C2AC-B33A-0041-B293ABEFB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4C269-9C5D-7794-6793-4C9538C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0B34A-D4C7-E806-35CE-EBBDBEB5F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C18D1-639B-AA7C-EA97-366F16F0E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827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D4E243-2737-030A-F9F4-21444385AD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857E-920F-B26C-06A8-201C31324F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79EAD-6904-66E4-3486-86A3058EA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2EC0C-B579-7B3A-7459-A6F9968A0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7BE42-D801-5C33-2ED6-DC449816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16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31422-B74A-5ECC-8C45-DAE0AD7FE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4EBF-E207-64B5-D454-62529B7B9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4239E-C84F-8DA1-8FD8-50DCADB8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78856-4B18-3ADA-81B0-D470CE23C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A4063-9E91-5B7A-0C8F-BA0A981A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104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577C-C4A5-2174-CEFD-907AAFBAC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5C975-1A4D-B705-E192-31F4A54529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CA493-8D6F-8B7C-65B5-43DD86D4A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90B08-8896-FFE7-C37F-C81EAD0F2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3DC99-218F-1195-DC55-B908AF60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267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5C009-3799-CC16-49C1-C35077214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CEA64-60C5-BC04-1A32-DABD6103A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924A3C-4E47-8108-8EDA-20481237FD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10BA5B-6E58-F523-6763-F45ED676D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CD26F0-802C-2C8B-DA06-FD3DC6106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74536-1DE6-69FB-22E4-B26C27E78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40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5F190-B3CE-45A6-2730-520AF556C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F13FA-EB61-C874-0789-72B4F660F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E87384-4AF7-92F1-80B4-2CDCBEDEA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5E1F9B-053D-A316-3EA6-A5FF4F4096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37EFBE-1D23-049D-115E-4138C32770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114642-2CFE-3658-0930-A7E835ED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C4A935-F496-44BD-4FB0-EE1B3AFF4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436B6E-B7CC-1739-EC9E-088F16B66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3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1D767-ACF1-B55F-8148-F8B943065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196A95-2909-BC80-8DB3-4ED46C03F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292D4D-5079-3997-2B4E-080DFD60A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1DF57D-8887-04F2-023B-AD936420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588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B287D1-EAE1-F784-1037-F3948A232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95FEF2-123D-9503-EE34-1709273A3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A180CE-B7D0-C9DD-7050-13ABA5627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99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92B84-58CB-65B5-6B5C-251BAF98C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5E1AF-BC0E-D177-18CE-30070BE58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0409BB-4A6C-BCF3-0CE3-1E05CC976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5F6396-24A4-E90E-22F9-274B9FE18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7AB74F-4FC2-06CB-0380-211CFA8C7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16B3D-CD72-03DA-E9B0-5466761A2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96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ACDA3-1629-E5C2-6789-50368567B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53E9C4-BB0C-3F66-C40E-ECB09C9BD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4BFCD9-5C9A-F894-290A-B8A632ACA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377D8-22FE-9863-049A-B01B2540D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AE19C-EC0F-DB0B-2C10-77512CDD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33D59C-32BF-9CBB-7522-DE9F87BD7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444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B34A1C-6EE7-6BA5-FEE7-85979E15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41E3BA-0E2A-0F70-7E98-4E0C8721F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98FDA-980F-260D-6633-4D88A09C1D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E74FD-7494-663F-99D8-F987AB529D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72951-E372-10B6-824E-E9B223F244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486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kwchurch/JSALT_Better_Together/tree/main/doc/bulk_download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/blob/main/src/fetch_from_semantic_scholar_api.py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www.semanticscholar.org/paper/On-the-Dangers-of-Stochastic-Parrots%3A-Can-Language-Bender-Gebru/6d9727f1f058614cada3fe296eeebd8ec4fc512a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hyperlink" Target="https://www.semanticscholar.org/product/api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allenai/specter" TargetMode="External"/><Relationship Id="rId7" Type="http://schemas.openxmlformats.org/officeDocument/2006/relationships/hyperlink" Target="https://arxiv.org/pdf/1709.07604.pdf" TargetMode="External"/><Relationship Id="rId2" Type="http://schemas.openxmlformats.org/officeDocument/2006/relationships/hyperlink" Target="https://github.com/kwchurch/JSALT_Better_Together/tree/main/examples/near/reading_li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2103.09430.pdf" TargetMode="External"/><Relationship Id="rId5" Type="http://schemas.openxmlformats.org/officeDocument/2006/relationships/hyperlink" Target="https://www.ijcai.org/proceedings/2019/0594.pdf" TargetMode="External"/><Relationship Id="rId4" Type="http://schemas.openxmlformats.org/officeDocument/2006/relationships/hyperlink" Target="https://github.com/allenai/scirepeval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emanticscholar.org/paper/be3b5773b927cd710853bd588b392a9daad87ae9" TargetMode="External"/><Relationship Id="rId13" Type="http://schemas.openxmlformats.org/officeDocument/2006/relationships/hyperlink" Target="https://www.semanticscholar.org/paper/58558d4f31b8c95fb904ec4b31ff6aadc2fea9ff" TargetMode="External"/><Relationship Id="rId18" Type="http://schemas.openxmlformats.org/officeDocument/2006/relationships/hyperlink" Target="https://www.semanticscholar.org/paper/464417c3a2851dcf6fda6d4a9e8ef6c2a8313c8d" TargetMode="External"/><Relationship Id="rId3" Type="http://schemas.openxmlformats.org/officeDocument/2006/relationships/hyperlink" Target="https://www.semanticscholar.org/paper/3cd38d405cba93037acd139a8e896b3e360e775a" TargetMode="External"/><Relationship Id="rId21" Type="http://schemas.openxmlformats.org/officeDocument/2006/relationships/image" Target="../media/image18.png"/><Relationship Id="rId7" Type="http://schemas.openxmlformats.org/officeDocument/2006/relationships/hyperlink" Target="https://www.semanticscholar.org/paper/e9eecd76d76b7b25d13163a928af37e009186090" TargetMode="External"/><Relationship Id="rId12" Type="http://schemas.openxmlformats.org/officeDocument/2006/relationships/hyperlink" Target="https://www.semanticscholar.org/paper/760f2111ad8bda6a8d036869317305d083e6fadb" TargetMode="External"/><Relationship Id="rId17" Type="http://schemas.openxmlformats.org/officeDocument/2006/relationships/hyperlink" Target="https://www.semanticscholar.org/paper/c262e74b341373e6859924142d4a6480be346bc6" TargetMode="External"/><Relationship Id="rId2" Type="http://schemas.openxmlformats.org/officeDocument/2006/relationships/hyperlink" Target="https://www.semanticscholar.org/paper/b8ec853894551c0e7a822df50dc04eccd613d46f" TargetMode="External"/><Relationship Id="rId16" Type="http://schemas.openxmlformats.org/officeDocument/2006/relationships/hyperlink" Target="https://www.semanticscholar.org/paper/b9b21ef61ffbb9ea2f4e11499f5689762ab64094" TargetMode="External"/><Relationship Id="rId20" Type="http://schemas.openxmlformats.org/officeDocument/2006/relationships/hyperlink" Target="https://www.semanticscholar.org/paper/c18482310b1e3bc96fc3e119822b4980dfad295c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semanticscholar.org/paper/1b01935456d18ec14097eb770e8250d57c2e7db5" TargetMode="External"/><Relationship Id="rId11" Type="http://schemas.openxmlformats.org/officeDocument/2006/relationships/hyperlink" Target="https://www.semanticscholar.org/paper/639c1e93818b157541bf5522a7cb2cf564119479" TargetMode="External"/><Relationship Id="rId5" Type="http://schemas.openxmlformats.org/officeDocument/2006/relationships/hyperlink" Target="https://www.semanticscholar.org/paper/d9f88a4bb7e117bb375b64903166f39e4e102709" TargetMode="External"/><Relationship Id="rId15" Type="http://schemas.openxmlformats.org/officeDocument/2006/relationships/hyperlink" Target="https://www.semanticscholar.org/paper/7ece90cc1c36424118ecfc392e24d0fb455898f9" TargetMode="External"/><Relationship Id="rId10" Type="http://schemas.openxmlformats.org/officeDocument/2006/relationships/hyperlink" Target="https://www.semanticscholar.org/paper/52e0d57cccd3ffc9097ac9ee95c1a2214fdc1c7a" TargetMode="External"/><Relationship Id="rId19" Type="http://schemas.openxmlformats.org/officeDocument/2006/relationships/hyperlink" Target="https://www.semanticscholar.org/paper/fc17bbeb4b9c01a3c23245e78a05783bd699377b" TargetMode="External"/><Relationship Id="rId4" Type="http://schemas.openxmlformats.org/officeDocument/2006/relationships/hyperlink" Target="https://www.semanticscholar.org/paper/e1bef8fa99eb83e2606c70780d985233f8e719ba" TargetMode="External"/><Relationship Id="rId9" Type="http://schemas.openxmlformats.org/officeDocument/2006/relationships/hyperlink" Target="https://www.semanticscholar.org/paper/f3044464aae6d74ef8b7c9a85810b5164e837378" TargetMode="External"/><Relationship Id="rId14" Type="http://schemas.openxmlformats.org/officeDocument/2006/relationships/hyperlink" Target="https://www.semanticscholar.org/paper/16a993d14cd85c14e6834589ad33ca8fd4998a40" TargetMode="External"/><Relationship Id="rId2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/blob/main/doc/bulk_download/semantic_scholar_bulk_download.md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/blob/main/examples/similar_documents/authors/details/Emily-M.-Bender/both/232040593.md" TargetMode="External"/><Relationship Id="rId2" Type="http://schemas.openxmlformats.org/officeDocument/2006/relationships/hyperlink" Target="https://github.com/kwchurch/JSALT_Better_Together/blob/main/examples/similar_documents/reading_list/DeepWalk.m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kwchurch/JSALT_Better_Together/blob/main/doc/find_similar_docs.md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kwchurch/JSALT_Better_Together/blob/main/doc/semantic_scholar_API.md#fetch-from-semantic-scholar-api" TargetMode="External"/><Relationship Id="rId3" Type="http://schemas.openxmlformats.org/officeDocument/2006/relationships/hyperlink" Target="https://github.com/kwchurch/JSALT_Better_Together/blob/main/src/fetch_from_semantic_scholar_api.py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www.semanticscholar.org/paper/On-the-Dangers-of-Stochastic-Parrots%3A-Can-Language-Bender-Gebru/6d9727f1f058614cada3fe296eeebd8ec4fc512a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hyperlink" Target="https://www.semanticscholar.org/product/api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/blob/main/doc/Notation.md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/blob/main/doc/HuggingFace_embeddings.md" TargetMode="External"/><Relationship Id="rId2" Type="http://schemas.openxmlformats.org/officeDocument/2006/relationships/hyperlink" Target="https://github.com/kwchurch/JSALT_Better_Together/blob/main/doc/semantic_scholar_API.md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kwchurch/JSALT_Better_Together/blob/main/doc/find_similar_docs.md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/blob/main/doc/HuggingFace_embeddings.md" TargetMode="External"/><Relationship Id="rId2" Type="http://schemas.openxmlformats.org/officeDocument/2006/relationships/hyperlink" Target="https://github.com/kwchurch/JSALT_Better_Together/blob/main/doc/semantic_scholar_API.md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kwchurch/JSALT_Better_Together/blob/main/doc/find_similar_docs.md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huggingface.co/models?sort=downloads&amp;search=allenai%2Fspecter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github.com/kwchurch/JSALT_Better_Together/blob/main/src/text_to_embedding.py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/blob/main/examples/similar_documents/reading_list/DeepWalk.md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/blob/main/doc/find_similar_docs.md" TargetMode="External"/><Relationship Id="rId2" Type="http://schemas.openxmlformats.org/officeDocument/2006/relationships/hyperlink" Target="https://github.com/kwchurch/JSALT_Better_Together/blob/main/examples/similar_documents/reading_list/DeepWalk.m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github.com/kwchurch/JSALT_Better_Together/blob/main/doc/semantic_scholar_API.md#references-and-citations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github.com/kwchurch/JSALT_Better_Together/tree/main/examples/similar_documents/reading_list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E1E50-428A-D574-37D9-EB11503214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JSALT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CACCAB-CB99-1049-237B-68100AD03A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Kenneth Church</a:t>
            </a:r>
          </a:p>
          <a:p>
            <a:r>
              <a:rPr lang="en-US" dirty="0"/>
              <a:t>May 9, 2023</a:t>
            </a:r>
          </a:p>
          <a:p>
            <a:r>
              <a:rPr lang="en-US" sz="1600" dirty="0">
                <a:hlinkClick r:id="rId2"/>
              </a:rPr>
              <a:t>https://github.com/kwchurch/JSALT_Better_Together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5765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A0E2D-F414-56B6-6CFC-69D2C5866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Multiple Representations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87EE65C-AD98-6B6C-6276-ADB423C789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Interpretability: </a:t>
                </a:r>
              </a:p>
              <a:p>
                <a:r>
                  <a:rPr lang="en-US" dirty="0"/>
                  <a:t>Redundancy: Error Detection/Correction (bad abstracts)</a:t>
                </a:r>
              </a:p>
              <a:p>
                <a:r>
                  <a:rPr lang="en-US" dirty="0"/>
                  <a:t>Generalize results from Linear Algebra to Deep Nets</a:t>
                </a:r>
              </a:p>
              <a:p>
                <a:r>
                  <a:rPr lang="en-US" dirty="0"/>
                  <a:t>Diversity over computing environments</a:t>
                </a:r>
              </a:p>
              <a:p>
                <a:pPr lvl="1"/>
                <a:r>
                  <a:rPr lang="en-US" dirty="0"/>
                  <a:t>GPUs with GBs of RAM: </a:t>
                </a:r>
              </a:p>
              <a:p>
                <a:pPr lvl="2"/>
                <a:r>
                  <a:rPr lang="en-US" dirty="0"/>
                  <a:t>Standard Recipe for Training Deep Nets: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time</a:t>
                </a:r>
              </a:p>
              <a:p>
                <a:pPr lvl="1"/>
                <a:r>
                  <a:rPr lang="en-US" dirty="0"/>
                  <a:t>CPUs with TBs of RAM: </a:t>
                </a:r>
              </a:p>
              <a:p>
                <a:pPr lvl="2"/>
                <a:r>
                  <a:rPr lang="en-US" dirty="0"/>
                  <a:t>Linear Algebra: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𝑁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time</a:t>
                </a:r>
              </a:p>
              <a:p>
                <a:pPr lvl="2"/>
                <a:r>
                  <a:rPr lang="en-US" dirty="0"/>
                  <a:t>Feasible to compute SVD over citation graph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matrix in SVD is similar to final BERT layer for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documents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87EE65C-AD98-6B6C-6276-ADB423C789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B3297E11-3801-AEF1-D1E0-64C9D3A50A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7" t="23649"/>
          <a:stretch/>
        </p:blipFill>
        <p:spPr>
          <a:xfrm>
            <a:off x="3490782" y="1825625"/>
            <a:ext cx="7667531" cy="44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94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3E450-56F4-5CB2-819B-4A94D0DB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91C32-0D2C-FE20-7769-4010BEC4FE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  <a:p>
            <a:r>
              <a:rPr lang="en-US" dirty="0"/>
              <a:t>Use Cases</a:t>
            </a:r>
          </a:p>
          <a:p>
            <a:r>
              <a:rPr lang="en-US" dirty="0"/>
              <a:t>What’s Where (GitHub; Globus)</a:t>
            </a:r>
          </a:p>
          <a:p>
            <a:r>
              <a:rPr lang="en-US" dirty="0"/>
              <a:t>Tutorial Background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36D30-7DD2-9443-F508-463AFD9433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04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6A410-578C-EA2A-FF84-C0C76116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75C245-08C5-5A67-3A87-735DE413D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138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B4A2-4F1A-BB96-1B23-4EE5843DD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5D53D-8AC1-DB41-2C64-4947C0FCC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Missing/Corrupted Values</a:t>
            </a:r>
          </a:p>
          <a:p>
            <a:r>
              <a:rPr lang="en-US" dirty="0"/>
              <a:t>Literature: Big &amp; Growing Quickly</a:t>
            </a:r>
          </a:p>
          <a:p>
            <a:r>
              <a:rPr lang="en-US" dirty="0"/>
              <a:t>Time:</a:t>
            </a:r>
          </a:p>
          <a:p>
            <a:pPr lvl="1"/>
            <a:r>
              <a:rPr lang="en-US" dirty="0"/>
              <a:t>Papers don’t change after publication,</a:t>
            </a:r>
          </a:p>
          <a:p>
            <a:pPr lvl="2"/>
            <a:r>
              <a:rPr lang="en-US" dirty="0"/>
              <a:t>But citations do</a:t>
            </a:r>
          </a:p>
          <a:p>
            <a:pPr lvl="1"/>
            <a:r>
              <a:rPr lang="en-US" dirty="0"/>
              <a:t>Specter embeddings don’t change after publication</a:t>
            </a:r>
          </a:p>
          <a:p>
            <a:pPr lvl="2"/>
            <a:r>
              <a:rPr lang="en-US" dirty="0"/>
              <a:t>But </a:t>
            </a:r>
            <a:r>
              <a:rPr lang="en-US" dirty="0" err="1"/>
              <a:t>ProNE</a:t>
            </a:r>
            <a:r>
              <a:rPr lang="en-US" dirty="0"/>
              <a:t> embeddings do</a:t>
            </a:r>
          </a:p>
          <a:p>
            <a:r>
              <a:rPr lang="en-US" dirty="0"/>
              <a:t>Systems: </a:t>
            </a:r>
            <a:r>
              <a:rPr lang="en-US" b="0" i="0" dirty="0">
                <a:effectLst/>
              </a:rPr>
              <a:t>velocity, volume, value, variety and veracity</a:t>
            </a:r>
            <a:endParaRPr lang="en-US" dirty="0"/>
          </a:p>
          <a:p>
            <a:pPr lvl="1"/>
            <a:r>
              <a:rPr lang="en-US" dirty="0"/>
              <a:t>Scale (Volume)</a:t>
            </a:r>
          </a:p>
          <a:p>
            <a:pPr lvl="1"/>
            <a:r>
              <a:rPr lang="en-US" dirty="0"/>
              <a:t>Change (Velocity)</a:t>
            </a:r>
          </a:p>
        </p:txBody>
      </p:sp>
    </p:spTree>
    <p:extLst>
      <p:ext uri="{BB962C8B-B14F-4D97-AF65-F5344CB8AC3E}">
        <p14:creationId xmlns:p14="http://schemas.microsoft.com/office/powerpoint/2010/main" val="1158222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329EE-718C-4A33-2EC7-A8D674F20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Downloads from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1C268-6B1E-E8AA-DE26-7AA8C0A8B5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https://github.com/kwchurch/JSALT_Better_Together/tree/main/doc/bulk_download</a:t>
            </a:r>
            <a:r>
              <a:rPr lang="en-US" dirty="0"/>
              <a:t> </a:t>
            </a:r>
          </a:p>
          <a:p>
            <a:r>
              <a:rPr lang="en-US" dirty="0"/>
              <a:t>for documentation on</a:t>
            </a:r>
          </a:p>
          <a:p>
            <a:pPr lvl="1"/>
            <a:r>
              <a:rPr lang="en-US" dirty="0"/>
              <a:t>what is available for bulk download</a:t>
            </a:r>
          </a:p>
          <a:p>
            <a:pPr lvl="1"/>
            <a:r>
              <a:rPr lang="en-US" dirty="0"/>
              <a:t>where to find what on Northeastern Discovery Cluster</a:t>
            </a:r>
          </a:p>
          <a:p>
            <a:pPr lvl="1"/>
            <a:r>
              <a:rPr lang="en-US" dirty="0"/>
              <a:t>and if you don’t have access to that</a:t>
            </a:r>
          </a:p>
          <a:p>
            <a:pPr lvl="2"/>
            <a:r>
              <a:rPr lang="en-US" dirty="0"/>
              <a:t>how to get this stuff from</a:t>
            </a:r>
          </a:p>
          <a:p>
            <a:pPr lvl="3"/>
            <a:r>
              <a:rPr lang="en-US" dirty="0"/>
              <a:t>Semantic Scholar</a:t>
            </a:r>
          </a:p>
          <a:p>
            <a:pPr lvl="3"/>
            <a:r>
              <a:rPr lang="en-US" dirty="0" err="1"/>
              <a:t>OpenAlex</a:t>
            </a:r>
            <a:endParaRPr lang="en-US" dirty="0"/>
          </a:p>
          <a:p>
            <a:endParaRPr lang="en-US" dirty="0"/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24AEBAE-FC62-3494-B74F-7476CDADFC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61780" y="1389010"/>
            <a:ext cx="5650707" cy="5103865"/>
          </a:xfrm>
        </p:spPr>
      </p:pic>
    </p:spTree>
    <p:extLst>
      <p:ext uri="{BB962C8B-B14F-4D97-AF65-F5344CB8AC3E}">
        <p14:creationId xmlns:p14="http://schemas.microsoft.com/office/powerpoint/2010/main" val="2126090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03A285-1C43-9D54-5812-B26F2645F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of Semantic Scholar Page</a:t>
            </a:r>
            <a:br>
              <a:rPr lang="en-US" sz="1200" dirty="0"/>
            </a:br>
            <a:r>
              <a:rPr lang="en-US" sz="1200" dirty="0">
                <a:hlinkClick r:id="rId2"/>
              </a:rPr>
              <a:t>https://www.semanticscholar.org/paper/On-the-Dangers-of-Stochastic-Parrots%3A-Can-Language-Bender-Gebru/6d9727f1f058614cada3fe296eeebd8ec4fc512a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dirty="0">
                <a:hlinkClick r:id="rId3"/>
              </a:rPr>
              <a:t>https://github.com/kwchurch/JSALT_Better_Together/blob/main/src/fetch_from_semantic_scholar_api.py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i="0" u="sng" strike="noStrike" dirty="0">
                <a:solidFill>
                  <a:srgbClr val="1155CC"/>
                </a:solidFill>
                <a:effectLst/>
                <a:hlinkClick r:id="rId4"/>
              </a:rPr>
              <a:t>https://www.semanticscholar.org/product/api</a:t>
            </a:r>
            <a:r>
              <a:rPr lang="en-US" sz="1200" i="0" u="none" strike="noStrike" dirty="0">
                <a:solidFill>
                  <a:srgbClr val="000000"/>
                </a:solidFill>
                <a:effectLst/>
              </a:rPr>
              <a:t> </a:t>
            </a:r>
            <a:endParaRPr lang="en-US" sz="1200" dirty="0"/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9F08091-C715-42A6-B096-2822D230E3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6962" y="1626319"/>
            <a:ext cx="9441177" cy="436457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F02FE8-5A85-111F-4407-8DE4D9BE3A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75" y="5990898"/>
            <a:ext cx="12104756" cy="807764"/>
          </a:xfrm>
          <a:prstGeom prst="rect">
            <a:avLst/>
          </a:prstGeom>
        </p:spPr>
      </p:pic>
      <p:pic>
        <p:nvPicPr>
          <p:cNvPr id="2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914DDA6-5CFC-D3DF-FFCE-342ACDACB8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9624" y="59338"/>
            <a:ext cx="6111946" cy="552046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529347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642800"/>
          </a:xfrm>
          <a:prstGeom prst="rect">
            <a:avLst/>
          </a:prstGeom>
          <a:solidFill>
            <a:srgbClr val="053E7E"/>
          </a:solidFill>
          <a:ln>
            <a:noFill/>
          </a:ln>
        </p:spPr>
        <p:txBody>
          <a:bodyPr spcFirstLastPara="1" vert="horz" wrap="square" lIns="121900" tIns="60933" rIns="121900" bIns="60933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>
                <a:solidFill>
                  <a:schemeClr val="lt1"/>
                </a:solidFill>
              </a:rPr>
              <a:t>Semantic Scholar: Significant Effort        </a:t>
            </a:r>
            <a:r>
              <a:rPr lang="en" sz="2800" dirty="0">
                <a:solidFill>
                  <a:schemeClr val="lt1"/>
                </a:solidFill>
              </a:rPr>
              <a:t>(slide from Dan Weld)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29" name="Google Shape;129;p24" descr="A collage of people&#10;&#10;Description automatically generated with medium confidenc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4867" y="685300"/>
            <a:ext cx="11176000" cy="50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11191632" y="4786313"/>
            <a:ext cx="1000369" cy="35718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>
              <a:buClr>
                <a:srgbClr val="000000"/>
              </a:buClr>
            </a:pPr>
            <a:fld id="{00000000-1234-1234-1234-123412341234}" type="slidenum">
              <a:rPr lang="en"/>
              <a:pPr algn="l">
                <a:buClr>
                  <a:srgbClr val="000000"/>
                </a:buClr>
              </a:pPr>
              <a:t>16</a:t>
            </a:fld>
            <a:endParaRPr/>
          </a:p>
        </p:txBody>
      </p:sp>
      <p:sp>
        <p:nvSpPr>
          <p:cNvPr id="131" name="Google Shape;131;p24"/>
          <p:cNvSpPr txBox="1"/>
          <p:nvPr/>
        </p:nvSpPr>
        <p:spPr>
          <a:xfrm>
            <a:off x="210018" y="5713950"/>
            <a:ext cx="4267200" cy="127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 person team	</a:t>
            </a:r>
            <a:endParaRPr sz="2400" dirty="0"/>
          </a:p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 year project</a:t>
            </a:r>
            <a:endParaRPr sz="2400" dirty="0"/>
          </a:p>
        </p:txBody>
      </p:sp>
      <p:sp>
        <p:nvSpPr>
          <p:cNvPr id="132" name="Google Shape;132;p24"/>
          <p:cNvSpPr txBox="1"/>
          <p:nvPr/>
        </p:nvSpPr>
        <p:spPr>
          <a:xfrm>
            <a:off x="5269816" y="5713950"/>
            <a:ext cx="6339600" cy="127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207M+ scientific paper index</a:t>
            </a:r>
            <a:endParaRPr sz="2400" dirty="0"/>
          </a:p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8M+ monthly active users</a:t>
            </a:r>
            <a:endParaRPr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CD41B0-751F-D3FD-A5EE-B879D50DF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Diversity of Fields of Study</a:t>
            </a:r>
            <a:br>
              <a:rPr lang="en-US" dirty="0"/>
            </a:br>
            <a:r>
              <a:rPr lang="en-US" sz="4000" dirty="0"/>
              <a:t>Weak on Law, Journalism, etc.</a:t>
            </a:r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1B52EC1-C152-965D-570D-4B9597CE2ED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8153" y="1587358"/>
          <a:ext cx="8727900" cy="50466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81975">
                  <a:extLst>
                    <a:ext uri="{9D8B030D-6E8A-4147-A177-3AD203B41FA5}">
                      <a16:colId xmlns:a16="http://schemas.microsoft.com/office/drawing/2014/main" val="159017620"/>
                    </a:ext>
                  </a:extLst>
                </a:gridCol>
                <a:gridCol w="2181975">
                  <a:extLst>
                    <a:ext uri="{9D8B030D-6E8A-4147-A177-3AD203B41FA5}">
                      <a16:colId xmlns:a16="http://schemas.microsoft.com/office/drawing/2014/main" val="1449604028"/>
                    </a:ext>
                  </a:extLst>
                </a:gridCol>
                <a:gridCol w="2181975">
                  <a:extLst>
                    <a:ext uri="{9D8B030D-6E8A-4147-A177-3AD203B41FA5}">
                      <a16:colId xmlns:a16="http://schemas.microsoft.com/office/drawing/2014/main" val="3843591828"/>
                    </a:ext>
                  </a:extLst>
                </a:gridCol>
                <a:gridCol w="2181975">
                  <a:extLst>
                    <a:ext uri="{9D8B030D-6E8A-4147-A177-3AD203B41FA5}">
                      <a16:colId xmlns:a16="http://schemas.microsoft.com/office/drawing/2014/main" val="1606349203"/>
                    </a:ext>
                  </a:extLst>
                </a:gridCol>
              </a:tblGrid>
              <a:tr h="5957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>
                          <a:solidFill>
                            <a:srgbClr val="090909"/>
                          </a:solidFill>
                          <a:effectLst/>
                          <a:latin typeface="Menlo" panose="020B0609030804020204" pitchFamily="49" charset="0"/>
                        </a:rPr>
                        <a:t>Papers (millions)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sng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Field of Study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>
                          <a:solidFill>
                            <a:srgbClr val="090909"/>
                          </a:solidFill>
                          <a:effectLst/>
                          <a:latin typeface="Menlo" panose="020B0609030804020204" pitchFamily="49" charset="0"/>
                        </a:rPr>
                        <a:t>Papers (millions)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sng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Field of Study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27010494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45.2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Medicine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3.7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Business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96011180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12.9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Chemistry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3.4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Sociology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0255681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12.9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Computer_Science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3.0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Geography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92228990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12.7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Biology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2.7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Economics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87727107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10.0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Materials_Science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2.7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Environmental_Science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60864165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8.2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Engineering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2.6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Geology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38456408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6.8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Physics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2.1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History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32065063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6.7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Psychology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1.8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Art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28266701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5.3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Mathematics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1.1</a:t>
                      </a:r>
                      <a:endParaRPr lang="en-US" sz="1600" b="0" i="0" u="none" strike="noStrike" dirty="0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Philosophy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2013822"/>
                  </a:ext>
                </a:extLst>
              </a:tr>
              <a:tr h="4450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4.0</a:t>
                      </a:r>
                      <a:endParaRPr lang="en-US" sz="1600" b="0" i="0" u="none" strike="noStrike" dirty="0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9525" marR="9525" marT="9525" marB="0" anchor="ctr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err="1">
                          <a:effectLst/>
                        </a:rPr>
                        <a:t>Political_Science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59521214"/>
                  </a:ext>
                </a:extLst>
              </a:tr>
            </a:tbl>
          </a:graphicData>
        </a:graphic>
      </p:graphicFrame>
      <p:pic>
        <p:nvPicPr>
          <p:cNvPr id="3" name="Picture 2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E56FB506-2A93-826C-B5D6-BB2493DF1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761" y="210620"/>
            <a:ext cx="3241735" cy="6436759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E68A4A-D88D-876E-55D4-C8EABDC62E72}"/>
              </a:ext>
            </a:extLst>
          </p:cNvPr>
          <p:cNvSpPr/>
          <p:nvPr/>
        </p:nvSpPr>
        <p:spPr>
          <a:xfrm>
            <a:off x="8676527" y="3190126"/>
            <a:ext cx="3397320" cy="344390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E670D-76DA-E460-931B-B6827E14F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EFD06-F981-B043-B150-D23324EBE6F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88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5C421-FCFD-F3E0-91C4-CB1ED905497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3727450" cy="868363"/>
          </a:xfrm>
        </p:spPr>
        <p:txBody>
          <a:bodyPr>
            <a:noAutofit/>
          </a:bodyPr>
          <a:lstStyle/>
          <a:p>
            <a:r>
              <a:rPr lang="en-US" sz="2400" dirty="0"/>
              <a:t>Scale: Smaller than Web </a:t>
            </a:r>
            <a:br>
              <a:rPr lang="en-US" sz="2000" dirty="0"/>
            </a:br>
            <a:r>
              <a:rPr lang="en-US" sz="2000" dirty="0"/>
              <a:t>(but challenging for academia)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9D5433BE-08C0-C845-B432-6293F102BFE1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072521275"/>
              </p:ext>
            </p:extLst>
          </p:nvPr>
        </p:nvGraphicFramePr>
        <p:xfrm>
          <a:off x="75570" y="868363"/>
          <a:ext cx="5138121" cy="59139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733">
                  <a:extLst>
                    <a:ext uri="{9D8B030D-6E8A-4147-A177-3AD203B41FA5}">
                      <a16:colId xmlns:a16="http://schemas.microsoft.com/office/drawing/2014/main" val="291880047"/>
                    </a:ext>
                  </a:extLst>
                </a:gridCol>
                <a:gridCol w="2520765">
                  <a:extLst>
                    <a:ext uri="{9D8B030D-6E8A-4147-A177-3AD203B41FA5}">
                      <a16:colId xmlns:a16="http://schemas.microsoft.com/office/drawing/2014/main" val="1216799004"/>
                    </a:ext>
                  </a:extLst>
                </a:gridCol>
                <a:gridCol w="1931623">
                  <a:extLst>
                    <a:ext uri="{9D8B030D-6E8A-4147-A177-3AD203B41FA5}">
                      <a16:colId xmlns:a16="http://schemas.microsoft.com/office/drawing/2014/main" val="1815117516"/>
                    </a:ext>
                  </a:extLst>
                </a:gridCol>
              </a:tblGrid>
              <a:tr h="908594">
                <a:tc>
                  <a:txBody>
                    <a:bodyPr/>
                    <a:lstStyle/>
                    <a:p>
                      <a:pPr algn="l" fontAlgn="b"/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Papers</a:t>
                      </a:r>
                      <a:r>
                        <a:rPr lang="en-US" sz="2000" b="1" i="0" u="sng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 (millions)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0586279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  <a:latin typeface="+mn-lt"/>
                        </a:rPr>
                        <a:t>CorpusId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207.80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3981243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MAG </a:t>
                      </a:r>
                    </a:p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(Microsoft Academic Graph)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182.18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4626358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DOI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113.54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54773438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PubMed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35.03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36269536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DBLP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6.06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3049483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  <a:latin typeface="+mn-lt"/>
                        </a:rPr>
                        <a:t>PubMedCentral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4.86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50687115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  <a:latin typeface="+mn-lt"/>
                        </a:rPr>
                        <a:t>ArXiv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2.15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694121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ACL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0.08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2079813"/>
                  </a:ext>
                </a:extLst>
              </a:tr>
              <a:tr h="556149">
                <a:tc>
                  <a:txBody>
                    <a:bodyPr/>
                    <a:lstStyle/>
                    <a:p>
                      <a:pPr algn="l" fontAlgn="b"/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totals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551.71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86548207"/>
                  </a:ext>
                </a:extLst>
              </a:tr>
            </a:tbl>
          </a:graphicData>
        </a:graphic>
      </p:graphicFrame>
      <p:pic>
        <p:nvPicPr>
          <p:cNvPr id="8" name="Picture 7" descr="A picture containing text, font, screenshot, circle&#10;&#10;Description automatically generated">
            <a:extLst>
              <a:ext uri="{FF2B5EF4-FFF2-40B4-BE49-F238E27FC236}">
                <a16:creationId xmlns:a16="http://schemas.microsoft.com/office/drawing/2014/main" id="{620CC243-0E4A-337E-D31E-314518F97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691" y="129630"/>
            <a:ext cx="6669521" cy="630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6797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47F80-880B-2747-722A-A237ECBF7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4CAEB-6F4A-2CE2-2380-D040D3E44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Scale &amp; Growth</a:t>
            </a:r>
          </a:p>
          <a:p>
            <a:r>
              <a:rPr lang="en-US" dirty="0"/>
              <a:t>Missing Values</a:t>
            </a:r>
          </a:p>
          <a:p>
            <a:r>
              <a:rPr lang="en-US" dirty="0"/>
              <a:t>Corrupted Values</a:t>
            </a:r>
          </a:p>
        </p:txBody>
      </p:sp>
    </p:spTree>
    <p:extLst>
      <p:ext uri="{BB962C8B-B14F-4D97-AF65-F5344CB8AC3E}">
        <p14:creationId xmlns:p14="http://schemas.microsoft.com/office/powerpoint/2010/main" val="4194807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3A9EE-EFA3-A159-3F40-BEFD4F471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Readings: Before May 14</a:t>
            </a:r>
            <a:br>
              <a:rPr lang="en-US" sz="2800" dirty="0"/>
            </a:br>
            <a:r>
              <a:rPr lang="en-US" sz="2000" dirty="0">
                <a:hlinkClick r:id="rId2"/>
              </a:rPr>
              <a:t>https://github.com/kwchurch/JSALT_Better_Together/tree/main/examples/near/reading_list</a:t>
            </a:r>
            <a:r>
              <a:rPr lang="en-US" sz="2000" dirty="0"/>
              <a:t> </a:t>
            </a:r>
            <a:endParaRPr lang="en-US" sz="14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08580-A0BC-AEA0-508A-881BCBA92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https://huggingface.co/allenai/specter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https://github.com/allenai/scirepeval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https://www.ijcai.org/proceedings/2019/0594.pdf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  (Prone Paper)</a:t>
            </a:r>
          </a:p>
          <a:p>
            <a:pPr>
              <a:spcBef>
                <a:spcPts val="0"/>
              </a:spcBef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https://arxiv.org/pdf/2103.09430.pdf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(OGB-LSC Paper; KDD Cup)</a:t>
            </a:r>
          </a:p>
          <a:p>
            <a:pPr>
              <a:spcBef>
                <a:spcPts val="0"/>
              </a:spcBef>
            </a:pP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https://arxiv.org/pdf/1709.07604.pdf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(Survey)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4204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27644-9895-5296-D9FF-5C7FD2DB3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Challenge: Big &amp; Growing (Quickly)</a:t>
            </a:r>
          </a:p>
        </p:txBody>
      </p:sp>
      <p:pic>
        <p:nvPicPr>
          <p:cNvPr id="5" name="Content Placeholder 4" descr="A picture containing text, diagram, line, plot&#10;&#10;Description automatically generated">
            <a:extLst>
              <a:ext uri="{FF2B5EF4-FFF2-40B4-BE49-F238E27FC236}">
                <a16:creationId xmlns:a16="http://schemas.microsoft.com/office/drawing/2014/main" id="{816AB015-3341-FF53-654A-F1B659447D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7695"/>
          <a:stretch/>
        </p:blipFill>
        <p:spPr>
          <a:xfrm>
            <a:off x="270633" y="1568686"/>
            <a:ext cx="11397414" cy="5058826"/>
          </a:xfrm>
        </p:spPr>
      </p:pic>
    </p:spTree>
    <p:extLst>
      <p:ext uri="{BB962C8B-B14F-4D97-AF65-F5344CB8AC3E}">
        <p14:creationId xmlns:p14="http://schemas.microsoft.com/office/powerpoint/2010/main" val="4074158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9" descr="Diagram, venn diagram&#10;&#10;Description automatically generated">
            <a:extLst>
              <a:ext uri="{FF2B5EF4-FFF2-40B4-BE49-F238E27FC236}">
                <a16:creationId xmlns:a16="http://schemas.microsoft.com/office/drawing/2014/main" id="{A379E60F-AADB-BEF2-32B9-6EA574969F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2959" t="13828" r="18273" b="8409"/>
          <a:stretch/>
        </p:blipFill>
        <p:spPr>
          <a:xfrm>
            <a:off x="5892343" y="1788782"/>
            <a:ext cx="5182967" cy="439568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228D1F5-8C6D-305F-262E-750F1B8B3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Missing Values: Many paper ids have abstracts or citations (</a:t>
            </a:r>
            <a:r>
              <a:rPr lang="en-US" b="1" i="1" u="sng" dirty="0"/>
              <a:t>but not both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A5CBD04-51D6-64F8-8368-20557F1188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821" y="1697967"/>
            <a:ext cx="6590423" cy="4351338"/>
          </a:xfrm>
        </p:spPr>
        <p:txBody>
          <a:bodyPr>
            <a:normAutofit/>
          </a:bodyPr>
          <a:lstStyle/>
          <a:p>
            <a:r>
              <a:rPr lang="en-US" dirty="0"/>
              <a:t>There are more papers</a:t>
            </a:r>
          </a:p>
          <a:p>
            <a:pPr lvl="1"/>
            <a:r>
              <a:rPr lang="en-US" b="1" dirty="0">
                <a:solidFill>
                  <a:srgbClr val="00B050"/>
                </a:solidFill>
              </a:rPr>
              <a:t>with citations (but not abstracts) [45.8M]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than vice versa [33.7M]</a:t>
            </a:r>
          </a:p>
          <a:p>
            <a:r>
              <a:rPr lang="en-US" dirty="0"/>
              <a:t>Example: highly cited book</a:t>
            </a:r>
          </a:p>
          <a:p>
            <a:pPr lvl="1"/>
            <a:r>
              <a:rPr lang="en-US" dirty="0"/>
              <a:t>Books do not have abstracts</a:t>
            </a:r>
          </a:p>
          <a:p>
            <a:pPr lvl="1"/>
            <a:r>
              <a:rPr lang="en-US" dirty="0"/>
              <a:t>(Most books are behind paywalls)</a:t>
            </a:r>
          </a:p>
          <a:p>
            <a:r>
              <a:rPr lang="en-US" dirty="0"/>
              <a:t>Better together opportunity</a:t>
            </a:r>
          </a:p>
          <a:p>
            <a:pPr lvl="1"/>
            <a:r>
              <a:rPr lang="en-US" dirty="0"/>
              <a:t>Text + Context (Citations)</a:t>
            </a:r>
          </a:p>
          <a:p>
            <a:pPr lvl="2"/>
            <a:r>
              <a:rPr lang="en-US" dirty="0"/>
              <a:t>Take advantage of what we have</a:t>
            </a:r>
          </a:p>
          <a:p>
            <a:pPr lvl="2"/>
            <a:r>
              <a:rPr lang="en-US" dirty="0"/>
              <a:t>Robust to missing values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6575C5-F495-13DA-3F5B-90EA491DDFB0}"/>
              </a:ext>
            </a:extLst>
          </p:cNvPr>
          <p:cNvSpPr txBox="1"/>
          <p:nvPr/>
        </p:nvSpPr>
        <p:spPr>
          <a:xfrm>
            <a:off x="6678855" y="4008139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23%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C4B26B-BCEA-846D-F656-FA627D8E959A}"/>
              </a:ext>
            </a:extLst>
          </p:cNvPr>
          <p:cNvSpPr txBox="1"/>
          <p:nvPr/>
        </p:nvSpPr>
        <p:spPr>
          <a:xfrm>
            <a:off x="8422402" y="4010883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3EFCBB-9291-8F69-C8AF-6C721A20E5EE}"/>
              </a:ext>
            </a:extLst>
          </p:cNvPr>
          <p:cNvSpPr txBox="1"/>
          <p:nvPr/>
        </p:nvSpPr>
        <p:spPr>
          <a:xfrm>
            <a:off x="10216308" y="398662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BFC08D-0927-0A56-61EE-AB145B9EA846}"/>
              </a:ext>
            </a:extLst>
          </p:cNvPr>
          <p:cNvSpPr txBox="1"/>
          <p:nvPr/>
        </p:nvSpPr>
        <p:spPr>
          <a:xfrm>
            <a:off x="7529135" y="6184462"/>
            <a:ext cx="289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+63.6M Papers with neither</a:t>
            </a:r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B55756C1-A000-9B13-808D-90D9D479757C}"/>
              </a:ext>
            </a:extLst>
          </p:cNvPr>
          <p:cNvSpPr/>
          <p:nvPr/>
        </p:nvSpPr>
        <p:spPr>
          <a:xfrm>
            <a:off x="10459805" y="5550944"/>
            <a:ext cx="1642109" cy="633518"/>
          </a:xfrm>
          <a:prstGeom prst="wedgeRectCallout">
            <a:avLst>
              <a:gd name="adj1" fmla="val -66519"/>
              <a:gd name="adj2" fmla="val 112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Mentioned in Citation Graph</a:t>
            </a:r>
          </a:p>
        </p:txBody>
      </p:sp>
      <p:sp>
        <p:nvSpPr>
          <p:cNvPr id="14" name="Rectangular Callout 13">
            <a:extLst>
              <a:ext uri="{FF2B5EF4-FFF2-40B4-BE49-F238E27FC236}">
                <a16:creationId xmlns:a16="http://schemas.microsoft.com/office/drawing/2014/main" id="{54973762-06BF-6E19-E34B-A749C6BD7038}"/>
              </a:ext>
            </a:extLst>
          </p:cNvPr>
          <p:cNvSpPr/>
          <p:nvPr/>
        </p:nvSpPr>
        <p:spPr>
          <a:xfrm>
            <a:off x="7835462" y="2645227"/>
            <a:ext cx="1918138" cy="665532"/>
          </a:xfrm>
          <a:prstGeom prst="wedgeRectCallout">
            <a:avLst>
              <a:gd name="adj1" fmla="val -75474"/>
              <a:gd name="adj2" fmla="val 1095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Millions of Papers in Semantic Scholar</a:t>
            </a:r>
          </a:p>
        </p:txBody>
      </p:sp>
      <p:sp>
        <p:nvSpPr>
          <p:cNvPr id="15" name="Rectangular Callout 14">
            <a:extLst>
              <a:ext uri="{FF2B5EF4-FFF2-40B4-BE49-F238E27FC236}">
                <a16:creationId xmlns:a16="http://schemas.microsoft.com/office/drawing/2014/main" id="{9A8C1D86-16F2-6F53-7BA3-315C0E430B08}"/>
              </a:ext>
            </a:extLst>
          </p:cNvPr>
          <p:cNvSpPr/>
          <p:nvPr/>
        </p:nvSpPr>
        <p:spPr>
          <a:xfrm>
            <a:off x="7835462" y="2645227"/>
            <a:ext cx="1918138" cy="665532"/>
          </a:xfrm>
          <a:prstGeom prst="wedgeRectCallout">
            <a:avLst>
              <a:gd name="adj1" fmla="val 3978"/>
              <a:gd name="adj2" fmla="val 9693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Millions of Papers in Semantic Scholar</a:t>
            </a:r>
          </a:p>
        </p:txBody>
      </p:sp>
      <p:sp>
        <p:nvSpPr>
          <p:cNvPr id="16" name="Rectangular Callout 15">
            <a:extLst>
              <a:ext uri="{FF2B5EF4-FFF2-40B4-BE49-F238E27FC236}">
                <a16:creationId xmlns:a16="http://schemas.microsoft.com/office/drawing/2014/main" id="{B6F8AA8D-6EB7-5382-9120-8B6E125F02D9}"/>
              </a:ext>
            </a:extLst>
          </p:cNvPr>
          <p:cNvSpPr/>
          <p:nvPr/>
        </p:nvSpPr>
        <p:spPr>
          <a:xfrm>
            <a:off x="7835462" y="2645227"/>
            <a:ext cx="1918138" cy="665532"/>
          </a:xfrm>
          <a:prstGeom prst="wedgeRectCallout">
            <a:avLst>
              <a:gd name="adj1" fmla="val 72745"/>
              <a:gd name="adj2" fmla="val 1079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Millions of Papers in Semantic Scholar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17DFF3-408B-C273-C1DA-0D3799C8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EFD06-F981-B043-B150-D23324EBE6F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3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Content Placeholder 18">
            <a:extLst>
              <a:ext uri="{FF2B5EF4-FFF2-40B4-BE49-F238E27FC236}">
                <a16:creationId xmlns:a16="http://schemas.microsoft.com/office/drawing/2014/main" id="{E0FC31A1-5AA4-6E88-4703-F41ED8E690BA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881243" y="1825625"/>
          <a:ext cx="5126826" cy="38894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01094">
                  <a:extLst>
                    <a:ext uri="{9D8B030D-6E8A-4147-A177-3AD203B41FA5}">
                      <a16:colId xmlns:a16="http://schemas.microsoft.com/office/drawing/2014/main" val="3938453072"/>
                    </a:ext>
                  </a:extLst>
                </a:gridCol>
                <a:gridCol w="2625732">
                  <a:extLst>
                    <a:ext uri="{9D8B030D-6E8A-4147-A177-3AD203B41FA5}">
                      <a16:colId xmlns:a16="http://schemas.microsoft.com/office/drawing/2014/main" val="1689976429"/>
                    </a:ext>
                  </a:extLst>
                </a:gridCol>
              </a:tblGrid>
              <a:tr h="617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u="sng" strike="noStrike" dirty="0">
                          <a:effectLst/>
                          <a:latin typeface="+mn-lt"/>
                        </a:rPr>
                        <a:t>N </a:t>
                      </a:r>
                    </a:p>
                    <a:p>
                      <a:pPr algn="ctr" fontAlgn="b"/>
                      <a:r>
                        <a:rPr lang="en-US" sz="2000" b="1" u="sng" strike="noStrike" dirty="0">
                          <a:effectLst/>
                          <a:latin typeface="+mn-lt"/>
                        </a:rPr>
                        <a:t>(millions of paper ids)</a:t>
                      </a:r>
                    </a:p>
                  </a:txBody>
                  <a:tcPr marL="8157" marR="8157" marT="815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Case</a:t>
                      </a:r>
                    </a:p>
                  </a:txBody>
                  <a:tcPr marL="8157" marR="8157" marT="8157" marB="0" anchor="ctr"/>
                </a:tc>
                <a:extLst>
                  <a:ext uri="{0D108BD9-81ED-4DB2-BD59-A6C34878D82A}">
                    <a16:rowId xmlns:a16="http://schemas.microsoft.com/office/drawing/2014/main" val="3389409018"/>
                  </a:ext>
                </a:extLst>
              </a:tr>
              <a:tr h="617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effectLst/>
                          <a:latin typeface="+mn-lt"/>
                        </a:rPr>
                        <a:t>207.8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157" marR="8157" marT="815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In Semantic Scholar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157" marR="8157" marT="8157" marB="0" anchor="ctr"/>
                </a:tc>
                <a:extLst>
                  <a:ext uri="{0D108BD9-81ED-4DB2-BD59-A6C34878D82A}">
                    <a16:rowId xmlns:a16="http://schemas.microsoft.com/office/drawing/2014/main" val="4163253710"/>
                  </a:ext>
                </a:extLst>
              </a:tr>
              <a:tr h="617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144.0</a:t>
                      </a:r>
                    </a:p>
                  </a:txBody>
                  <a:tcPr marL="8157" marR="8157" marT="815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With abstracts, citations and/or references</a:t>
                      </a:r>
                    </a:p>
                  </a:txBody>
                  <a:tcPr marL="8157" marR="8157" marT="8157" marB="0" anchor="ctr"/>
                </a:tc>
                <a:extLst>
                  <a:ext uri="{0D108BD9-81ED-4DB2-BD59-A6C34878D82A}">
                    <a16:rowId xmlns:a16="http://schemas.microsoft.com/office/drawing/2014/main" val="1825392657"/>
                  </a:ext>
                </a:extLst>
              </a:tr>
              <a:tr h="617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110.5</a:t>
                      </a:r>
                    </a:p>
                  </a:txBody>
                  <a:tcPr marL="8157" marR="8157" marT="815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With citations and/or references</a:t>
                      </a:r>
                    </a:p>
                  </a:txBody>
                  <a:tcPr marL="8157" marR="8157" marT="8157" marB="0" anchor="ctr"/>
                </a:tc>
                <a:extLst>
                  <a:ext uri="{0D108BD9-81ED-4DB2-BD59-A6C34878D82A}">
                    <a16:rowId xmlns:a16="http://schemas.microsoft.com/office/drawing/2014/main" val="1963030280"/>
                  </a:ext>
                </a:extLst>
              </a:tr>
              <a:tr h="617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effectLst/>
                          <a:latin typeface="+mn-lt"/>
                        </a:rPr>
                        <a:t>98.4 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157" marR="8157" marT="815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With abstracts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157" marR="8157" marT="8157" marB="0" anchor="ctr"/>
                </a:tc>
                <a:extLst>
                  <a:ext uri="{0D108BD9-81ED-4DB2-BD59-A6C34878D82A}">
                    <a16:rowId xmlns:a16="http://schemas.microsoft.com/office/drawing/2014/main" val="336729135"/>
                  </a:ext>
                </a:extLst>
              </a:tr>
              <a:tr h="617757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u="none" strike="noStrike" dirty="0">
                          <a:effectLst/>
                          <a:latin typeface="+mn-lt"/>
                        </a:rPr>
                        <a:t>25.9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157" marR="8157" marT="815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With full text</a:t>
                      </a:r>
                    </a:p>
                  </a:txBody>
                  <a:tcPr marL="8157" marR="8157" marT="8157" marB="0" anchor="ctr"/>
                </a:tc>
                <a:extLst>
                  <a:ext uri="{0D108BD9-81ED-4DB2-BD59-A6C34878D82A}">
                    <a16:rowId xmlns:a16="http://schemas.microsoft.com/office/drawing/2014/main" val="2847491799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7228D1F5-8C6D-305F-262E-750F1B8B3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Much of the Literature on Academic Search is Based on Titles and Abstracts (</a:t>
            </a:r>
            <a:r>
              <a:rPr lang="en-US" b="1" i="1" dirty="0"/>
              <a:t>and little else</a:t>
            </a:r>
            <a:r>
              <a:rPr lang="en-US" dirty="0"/>
              <a:t>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FA5CBD04-51D6-64F8-8368-20557F1188B3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554298" y="1825625"/>
                <a:ext cx="6326945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History: Cranfield (</a:t>
                </a:r>
                <a:r>
                  <a:rPr lang="en-US" dirty="0" err="1"/>
                  <a:t>Cleverdon</a:t>
                </a:r>
                <a:r>
                  <a:rPr lang="en-US" dirty="0"/>
                  <a:t>, 1967) </a:t>
                </a:r>
              </a:p>
              <a:p>
                <a:pPr lvl="1"/>
                <a:r>
                  <a:rPr lang="en-US" dirty="0"/>
                  <a:t>Documents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𝑡𝑖𝑡𝑙𝑒𝑠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Documents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𝑡𝑖𝑡𝑙𝑒𝑠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𝑎𝑏𝑠𝑡𝑟𝑎𝑐𝑡𝑠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Features (of documents &amp; queries)</a:t>
                </a:r>
              </a:p>
              <a:p>
                <a:pPr lvl="1"/>
                <a:r>
                  <a:rPr lang="en-US" dirty="0"/>
                  <a:t>Full text (for relatively few cases: 26M)</a:t>
                </a:r>
              </a:p>
              <a:p>
                <a:pPr lvl="1"/>
                <a:r>
                  <a:rPr lang="en-US" dirty="0"/>
                  <a:t>Abstracts (for more cases: 98M)</a:t>
                </a:r>
              </a:p>
              <a:p>
                <a:pPr lvl="1"/>
                <a:r>
                  <a:rPr lang="en-US" b="1" i="1" dirty="0"/>
                  <a:t>Citation Graph</a:t>
                </a:r>
                <a:r>
                  <a:rPr lang="en-US" dirty="0"/>
                  <a:t> (for </a:t>
                </a:r>
                <a:r>
                  <a:rPr lang="en-US" b="1" i="1" u="sng" dirty="0"/>
                  <a:t>even</a:t>
                </a:r>
                <a:r>
                  <a:rPr lang="en-US" dirty="0"/>
                  <a:t> more cases: 144M)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FA5CBD04-51D6-64F8-8368-20557F1188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554298" y="1825625"/>
                <a:ext cx="6326945" cy="4351338"/>
              </a:xfrm>
              <a:blipFill>
                <a:blip r:embed="rId2"/>
                <a:stretch>
                  <a:fillRect l="-1603" t="-2326" r="-14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C841CB-5C73-9610-7867-9B98C7CA5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EFD06-F981-B043-B150-D23324EBE6F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447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4CC05D70-843E-B2DA-8334-9C0C464D3E6F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41393" y="58503"/>
          <a:ext cx="12109213" cy="659817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5170">
                  <a:extLst>
                    <a:ext uri="{9D8B030D-6E8A-4147-A177-3AD203B41FA5}">
                      <a16:colId xmlns:a16="http://schemas.microsoft.com/office/drawing/2014/main" val="2315892687"/>
                    </a:ext>
                  </a:extLst>
                </a:gridCol>
                <a:gridCol w="790222">
                  <a:extLst>
                    <a:ext uri="{9D8B030D-6E8A-4147-A177-3AD203B41FA5}">
                      <a16:colId xmlns:a16="http://schemas.microsoft.com/office/drawing/2014/main" val="2005890574"/>
                    </a:ext>
                  </a:extLst>
                </a:gridCol>
                <a:gridCol w="1091259">
                  <a:extLst>
                    <a:ext uri="{9D8B030D-6E8A-4147-A177-3AD203B41FA5}">
                      <a16:colId xmlns:a16="http://schemas.microsoft.com/office/drawing/2014/main" val="4003630917"/>
                    </a:ext>
                  </a:extLst>
                </a:gridCol>
                <a:gridCol w="9452562">
                  <a:extLst>
                    <a:ext uri="{9D8B030D-6E8A-4147-A177-3AD203B41FA5}">
                      <a16:colId xmlns:a16="http://schemas.microsoft.com/office/drawing/2014/main" val="85394569"/>
                    </a:ext>
                  </a:extLst>
                </a:gridCol>
              </a:tblGrid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Rank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sng" strike="noStrike" dirty="0">
                          <a:effectLst/>
                        </a:rPr>
                        <a:t>Specter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sng" strike="noStrike" dirty="0">
                          <a:effectLst/>
                        </a:rPr>
                        <a:t>Proposed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sng" strike="noStrike" dirty="0">
                          <a:effectLst/>
                        </a:rPr>
                        <a:t>Paper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tint val="20000"/>
                        <a:alpha val="10085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7598359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query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 dirty="0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1097: On stress and linguistic rhythm</a:t>
                      </a:r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7143103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29950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0.908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0: Linguistic Society of America Structure and Intonation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10630649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475: Preliminaries to linguistic phonetics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6633684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5"/>
                        </a:rPr>
                        <a:t>25: Linguistic Society of America On the Definition of Word by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2145647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0.881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0.763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6"/>
                        </a:rPr>
                        <a:t>37: On some defferences between Chinese and Japanese '-Wh'-elements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38041354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0.880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0.946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7"/>
                        </a:rPr>
                        <a:t>2: Some accentuation properties in Japanese and lexical phonology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81558195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0.865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0.824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8"/>
                        </a:rPr>
                        <a:t>6: Two Types of Zi-Verbs in Japanese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80310421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0.777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0.097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9"/>
                        </a:rPr>
                        <a:t>15: The Value of Natural Sounds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0803297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0.766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0.089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0"/>
                        </a:rPr>
                        <a:t>16: Re-Examining the Foundations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1557429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0.757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0.106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 dirty="0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1"/>
                        </a:rPr>
                        <a:t>8: Facts and Faith in Biblical History</a:t>
                      </a:r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4678688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656884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0.578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2"/>
                        </a:rPr>
                        <a:t>226: The phonology of rhythm in English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4390931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0.530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3"/>
                        </a:rPr>
                        <a:t>74: A grid-based theory of English meter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7357031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-1.000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4"/>
                        </a:rPr>
                        <a:t>5: "What does Phonology tell us about Stress and Rhythm? Some Reflections on the Phonology of Stress"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7903043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0.460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5"/>
                        </a:rPr>
                        <a:t>1: Syllable structure and stress in Bahdinani Kurdish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82743388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0.442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6"/>
                        </a:rPr>
                        <a:t>35: Schwa in phonological theory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9670972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-1.000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7"/>
                        </a:rPr>
                        <a:t>163: The Sound Pattern of Russian: A Linguistic and Acoustical Investigation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0794549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0.542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8"/>
                        </a:rPr>
                        <a:t>27: Empirical evidence for a deletion formulation of the rhythm rule in English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02820780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0.552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9"/>
                        </a:rPr>
                        <a:t>95: Prosodic Structure Above the Word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783501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0.334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 dirty="0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0"/>
                        </a:rPr>
                        <a:t>0: Syllable Contraction in Cantonese A-not-A Constructions: An Optimality Account</a:t>
                      </a:r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9785718"/>
                  </a:ext>
                </a:extLst>
              </a:tr>
            </a:tbl>
          </a:graphicData>
        </a:graphic>
      </p:graphicFrame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3277A07-B260-A9E7-4E4A-D97DE96D15B9}"/>
              </a:ext>
            </a:extLst>
          </p:cNvPr>
          <p:cNvSpPr/>
          <p:nvPr/>
        </p:nvSpPr>
        <p:spPr>
          <a:xfrm>
            <a:off x="2573867" y="3375378"/>
            <a:ext cx="2893718" cy="41768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362A260-0304-C91E-8081-0F6351A04EEC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714697" y="3988677"/>
            <a:ext cx="9412507" cy="277178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4791721-FBD2-8F87-C979-04416C94D09B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691296" y="701835"/>
            <a:ext cx="9459310" cy="264351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9B4BA3-B2EB-1DC6-A2AB-99071CC81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EFD06-F981-B043-B150-D23324EBE6F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5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7FA3B-2690-470F-B26E-81480C6F9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Data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5D9A7-4DBC-6876-7AE6-B55DF3855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Bulk Downloads</a:t>
            </a:r>
            <a:endParaRPr lang="en-US" dirty="0"/>
          </a:p>
          <a:p>
            <a:r>
              <a:rPr lang="en-US" dirty="0"/>
              <a:t>Schema</a:t>
            </a:r>
          </a:p>
          <a:p>
            <a:pPr lvl="1"/>
            <a:r>
              <a:rPr lang="en-US" dirty="0"/>
              <a:t>papers: </a:t>
            </a:r>
            <a:r>
              <a:rPr lang="en-US" dirty="0" err="1"/>
              <a:t>externalIds</a:t>
            </a:r>
            <a:r>
              <a:rPr lang="en-US" dirty="0"/>
              <a:t>, titles, authors, citations, references…</a:t>
            </a:r>
          </a:p>
          <a:p>
            <a:pPr lvl="1"/>
            <a:r>
              <a:rPr lang="en-US" dirty="0"/>
              <a:t>authors: names, </a:t>
            </a:r>
            <a:r>
              <a:rPr lang="en-US" dirty="0" err="1"/>
              <a:t>externalIds</a:t>
            </a:r>
            <a:r>
              <a:rPr lang="en-US" dirty="0"/>
              <a:t>, </a:t>
            </a:r>
            <a:r>
              <a:rPr lang="en-US" dirty="0" err="1"/>
              <a:t>papercount</a:t>
            </a:r>
            <a:r>
              <a:rPr lang="en-US" dirty="0"/>
              <a:t>, </a:t>
            </a:r>
            <a:r>
              <a:rPr lang="en-US" dirty="0" err="1"/>
              <a:t>hindex</a:t>
            </a:r>
            <a:r>
              <a:rPr lang="en-US" dirty="0"/>
              <a:t>, </a:t>
            </a:r>
            <a:r>
              <a:rPr lang="en-US" dirty="0" err="1"/>
              <a:t>citationcount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embeddings: vector</a:t>
            </a:r>
          </a:p>
          <a:p>
            <a:pPr lvl="1"/>
            <a:r>
              <a:rPr lang="en-US" dirty="0"/>
              <a:t>abstracts: </a:t>
            </a:r>
            <a:r>
              <a:rPr lang="en-US" dirty="0" err="1"/>
              <a:t>externalIds</a:t>
            </a:r>
            <a:r>
              <a:rPr lang="en-US" dirty="0"/>
              <a:t>, abstract…</a:t>
            </a:r>
          </a:p>
          <a:p>
            <a:pPr lvl="1"/>
            <a:r>
              <a:rPr lang="en-US" dirty="0" err="1"/>
              <a:t>tldr</a:t>
            </a:r>
            <a:r>
              <a:rPr lang="en-US" dirty="0"/>
              <a:t> (too long; didn’t read): text</a:t>
            </a:r>
          </a:p>
          <a:p>
            <a:r>
              <a:rPr lang="en-US" dirty="0"/>
              <a:t>Size &amp; Growth</a:t>
            </a:r>
          </a:p>
          <a:p>
            <a:r>
              <a:rPr lang="en-US" dirty="0"/>
              <a:t>Quality: </a:t>
            </a:r>
          </a:p>
          <a:p>
            <a:pPr lvl="1"/>
            <a:r>
              <a:rPr lang="en-US" dirty="0"/>
              <a:t>Missing Values</a:t>
            </a:r>
          </a:p>
          <a:p>
            <a:pPr lvl="1"/>
            <a:r>
              <a:rPr lang="en-US" dirty="0"/>
              <a:t>Corrupted Values</a:t>
            </a:r>
          </a:p>
        </p:txBody>
      </p:sp>
    </p:spTree>
    <p:extLst>
      <p:ext uri="{BB962C8B-B14F-4D97-AF65-F5344CB8AC3E}">
        <p14:creationId xmlns:p14="http://schemas.microsoft.com/office/powerpoint/2010/main" val="4784003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6A410-578C-EA2A-FF84-C0C76116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75C245-08C5-5A67-3A87-735DE413D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37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3E450-56F4-5CB2-819B-4A94D0DB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91C32-0D2C-FE20-7769-4010BEC4FE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Data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Use Cases</a:t>
            </a:r>
          </a:p>
          <a:p>
            <a:r>
              <a:rPr lang="en-US" dirty="0"/>
              <a:t>What’s Where (GitHub; Globus)</a:t>
            </a:r>
          </a:p>
          <a:p>
            <a:r>
              <a:rPr lang="en-US" dirty="0"/>
              <a:t>Tutorial Background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36D30-7DD2-9443-F508-463AFD9433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55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A48E8-7451-AF18-142A-C118A731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883A6-39B3-1988-8E3A-6F02334DA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Recommender Systems: what should I read?  Cite?</a:t>
            </a:r>
          </a:p>
          <a:p>
            <a:pPr lvl="1"/>
            <a:r>
              <a:rPr lang="en-US" dirty="0"/>
              <a:t>Input: query (text and/or documents)</a:t>
            </a:r>
          </a:p>
          <a:p>
            <a:pPr lvl="1"/>
            <a:r>
              <a:rPr lang="en-US" dirty="0"/>
              <a:t>Output: documents</a:t>
            </a:r>
          </a:p>
          <a:p>
            <a:pPr lvl="1"/>
            <a:r>
              <a:rPr lang="en-US" dirty="0"/>
              <a:t>Opportunity: many systems focus too much on relevance</a:t>
            </a:r>
          </a:p>
          <a:p>
            <a:pPr lvl="2"/>
            <a:r>
              <a:rPr lang="en-US" dirty="0"/>
              <a:t>Don’t want papers that are buzz word compliant, but not credible</a:t>
            </a:r>
          </a:p>
          <a:p>
            <a:pPr lvl="2"/>
            <a:r>
              <a:rPr lang="en-US" dirty="0"/>
              <a:t>Most papers aren’t cited (and aren’t worth reading or citing)</a:t>
            </a:r>
          </a:p>
          <a:p>
            <a:r>
              <a:rPr lang="en-US" dirty="0"/>
              <a:t>Routing submissions to reviewers</a:t>
            </a:r>
          </a:p>
          <a:p>
            <a:pPr lvl="1"/>
            <a:r>
              <a:rPr lang="en-US" dirty="0"/>
              <a:t>Features: text, abstracts, </a:t>
            </a:r>
            <a:r>
              <a:rPr lang="en-US" b="1" i="1" u="sng" dirty="0"/>
              <a:t>links</a:t>
            </a:r>
            <a:r>
              <a:rPr lang="en-US" dirty="0"/>
              <a:t>, etc.</a:t>
            </a:r>
          </a:p>
          <a:p>
            <a:pPr lvl="1"/>
            <a:r>
              <a:rPr lang="en-US" dirty="0"/>
              <a:t>Opportunity: many systems (</a:t>
            </a:r>
            <a:r>
              <a:rPr lang="en-US" dirty="0" err="1"/>
              <a:t>openreview</a:t>
            </a:r>
            <a:r>
              <a:rPr lang="en-US" dirty="0"/>
              <a:t>, </a:t>
            </a:r>
            <a:r>
              <a:rPr lang="en-US" dirty="0" err="1"/>
              <a:t>softconf</a:t>
            </a:r>
            <a:r>
              <a:rPr lang="en-US" dirty="0"/>
              <a:t>, CMT, etc.)</a:t>
            </a:r>
          </a:p>
          <a:p>
            <a:pPr lvl="2"/>
            <a:r>
              <a:rPr lang="en-US" dirty="0"/>
              <a:t>Few successes: iffy software is worse than what we used to do by hand</a:t>
            </a:r>
          </a:p>
          <a:p>
            <a:pPr lvl="2"/>
            <a:r>
              <a:rPr lang="en-US" dirty="0"/>
              <a:t>Bad for society</a:t>
            </a:r>
          </a:p>
          <a:p>
            <a:r>
              <a:rPr lang="en-US" dirty="0"/>
              <a:t>Summarization</a:t>
            </a:r>
          </a:p>
          <a:p>
            <a:pPr lvl="1"/>
            <a:r>
              <a:rPr lang="en-US" dirty="0"/>
              <a:t>Most summarization systems process each document, one by one</a:t>
            </a:r>
          </a:p>
          <a:p>
            <a:pPr lvl="1"/>
            <a:r>
              <a:rPr lang="en-US" dirty="0"/>
              <a:t>Can we compare and contrast a pair of documents?</a:t>
            </a:r>
          </a:p>
          <a:p>
            <a:pPr lvl="1"/>
            <a:r>
              <a:rPr lang="en-US" dirty="0"/>
              <a:t>What if we had a large collection of documents?</a:t>
            </a:r>
          </a:p>
          <a:p>
            <a:pPr lvl="2"/>
            <a:r>
              <a:rPr lang="en-US" dirty="0"/>
              <a:t>Cluster collection (with </a:t>
            </a:r>
            <a:r>
              <a:rPr lang="en-US" dirty="0" err="1"/>
              <a:t>kmeans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Compare within and across clusters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3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422E-3CD2-773B-6392-40EF7F8F2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0A5D5-582C-2EE7-7D66-08A636F68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query: a document</a:t>
            </a:r>
          </a:p>
          <a:p>
            <a:r>
              <a:rPr lang="en-US" dirty="0"/>
              <a:t>Output: similar documents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sz="1200" dirty="0">
                <a:hlinkClick r:id="rId2"/>
              </a:rPr>
              <a:t>https://github.com/kwchurch/JSALT_Better_Together/blob/main/examples/similar_documents/reading_list/DeepWalk.md</a:t>
            </a:r>
            <a:r>
              <a:rPr lang="en-US" sz="1200" dirty="0"/>
              <a:t> </a:t>
            </a:r>
          </a:p>
          <a:p>
            <a:pPr lvl="1"/>
            <a:r>
              <a:rPr lang="en-US" sz="1200" dirty="0">
                <a:hlinkClick r:id="rId3"/>
              </a:rPr>
              <a:t>https://github.com/kwchurch/JSALT_Better_Together/blob/main/examples/similar_documents/authors/details/Emily-M.-Bender/both/232040593.md</a:t>
            </a:r>
            <a:endParaRPr lang="en-US" sz="1200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/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Suppose you want to create some tables like above:</a:t>
            </a:r>
          </a:p>
          <a:p>
            <a:pPr lvl="1">
              <a:spcBef>
                <a:spcPts val="1000"/>
              </a:spcBef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https://github.com/kwchurch/JSALT_Better_Together/blob/main/doc/find_similar_docs.md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lvl="1">
              <a:spcBef>
                <a:spcPts val="1000"/>
              </a:spcBef>
              <a:defRPr/>
            </a:pPr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Warning: requires access to large files, C code, etc.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26053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56ECF-E45C-6B06-E772-B3F7CB98D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Summarization: Compare &amp; Contrast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C297F0-528E-A806-C9C4-9655E17E77A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are vectors</a:t>
                </a:r>
              </a:p>
              <a:p>
                <a:pPr lvl="1"/>
                <a:r>
                  <a:rPr lang="en-US" dirty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are document ids</a:t>
                </a:r>
              </a:p>
              <a:p>
                <a:r>
                  <a:rPr lang="en-US" dirty="0"/>
                  <a:t>We can express </a:t>
                </a:r>
                <a:r>
                  <a:rPr lang="en-US" i="1" dirty="0"/>
                  <a:t>compare</a:t>
                </a:r>
                <a:r>
                  <a:rPr lang="en-US" dirty="0"/>
                  <a:t> and </a:t>
                </a:r>
                <a:r>
                  <a:rPr lang="en-US" i="1" dirty="0"/>
                  <a:t>contrast</a:t>
                </a:r>
                <a:r>
                  <a:rPr lang="en-US" dirty="0"/>
                  <a:t> in vector space</a:t>
                </a:r>
              </a:p>
              <a:p>
                <a:pPr lvl="1"/>
                <a:r>
                  <a:rPr lang="en-US" dirty="0"/>
                  <a:t>and then map results into text/doc space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find vectors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that capture similarities (and differences) between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dirty="0"/>
                  <a:t> uses ANN (</a:t>
                </a:r>
                <a:r>
                  <a:rPr lang="en-US" dirty="0" err="1"/>
                  <a:t>approx</a:t>
                </a:r>
                <a:r>
                  <a:rPr lang="en-US" dirty="0"/>
                  <a:t> nearest neighbors) to find text/doc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C297F0-528E-A806-C9C4-9655E17E77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D1ADC48A-8C7B-FBDB-E194-1AB18D9D4D25}"/>
              </a:ext>
            </a:extLst>
          </p:cNvPr>
          <p:cNvSpPr txBox="1"/>
          <p:nvPr/>
        </p:nvSpPr>
        <p:spPr>
          <a:xfrm>
            <a:off x="5639637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A picture containing text, font, white, typography&#10;&#10;Description automatically generated">
            <a:extLst>
              <a:ext uri="{FF2B5EF4-FFF2-40B4-BE49-F238E27FC236}">
                <a16:creationId xmlns:a16="http://schemas.microsoft.com/office/drawing/2014/main" id="{352CD6EA-AA2F-158F-6F15-9878A1004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828" y="4446894"/>
            <a:ext cx="7479527" cy="103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28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B190B-7082-A5D8-4AFD-283805D6C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Today’s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84A1A-E423-71AE-D04A-D7F35D827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Teamwork: Meet ‘n Greet</a:t>
            </a:r>
          </a:p>
          <a:p>
            <a:r>
              <a:rPr lang="en-US" dirty="0"/>
              <a:t>Action Item: Scope Project</a:t>
            </a:r>
          </a:p>
          <a:p>
            <a:pPr lvl="1"/>
            <a:r>
              <a:rPr lang="en-US" dirty="0"/>
              <a:t>What are we going to do?</a:t>
            </a:r>
          </a:p>
          <a:p>
            <a:pPr lvl="2"/>
            <a:r>
              <a:rPr lang="en-US" dirty="0"/>
              <a:t>Before France</a:t>
            </a:r>
          </a:p>
          <a:p>
            <a:pPr lvl="2"/>
            <a:r>
              <a:rPr lang="en-US" dirty="0"/>
              <a:t>During France</a:t>
            </a:r>
          </a:p>
          <a:p>
            <a:pPr lvl="2"/>
            <a:r>
              <a:rPr lang="en-US" dirty="0"/>
              <a:t>After France</a:t>
            </a:r>
          </a:p>
          <a:p>
            <a:r>
              <a:rPr lang="en-US" dirty="0"/>
              <a:t>Get up to speed: Tutorials, Reading Groups, etc.</a:t>
            </a:r>
          </a:p>
        </p:txBody>
      </p:sp>
    </p:spTree>
    <p:extLst>
      <p:ext uri="{BB962C8B-B14F-4D97-AF65-F5344CB8AC3E}">
        <p14:creationId xmlns:p14="http://schemas.microsoft.com/office/powerpoint/2010/main" val="27004833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3F481EA-14F7-A55F-EDC1-8C6D82B2B93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dirty="0"/>
                  <a:t> uses ANN to find text/doc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3F481EA-14F7-A55F-EDC1-8C6D82B2B9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6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6BC7E3-97F3-BF25-F159-92D49F271D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Embedding,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Each row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,: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Task: find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Suggestion: Dictionary Attack </a:t>
                </a:r>
              </a:p>
              <a:p>
                <a:pPr lvl="1"/>
                <a:r>
                  <a:rPr lang="en-US" dirty="0"/>
                  <a:t>Given almost any input vector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, </a:t>
                </a:r>
              </a:p>
              <a:p>
                <a:pPr lvl="1"/>
                <a:r>
                  <a:rPr lang="en-US" dirty="0"/>
                  <a:t>We should be able find a document,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in our collection,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We can find this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 with ANN (approx. nearest neighbors)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6BC7E3-97F3-BF25-F159-92D49F271D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87622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, diagram, map, line&#10;&#10;Description automatically generated">
            <a:extLst>
              <a:ext uri="{FF2B5EF4-FFF2-40B4-BE49-F238E27FC236}">
                <a16:creationId xmlns:a16="http://schemas.microsoft.com/office/drawing/2014/main" id="{B5583A8F-1D5E-B599-9078-EE3B52864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297" y="3603727"/>
            <a:ext cx="3701130" cy="3178794"/>
          </a:xfrm>
          <a:prstGeom prst="rect">
            <a:avLst/>
          </a:prstGeom>
        </p:spPr>
      </p:pic>
      <p:pic>
        <p:nvPicPr>
          <p:cNvPr id="9" name="Picture 8" descr="A picture containing text, font, screenshot, circle&#10;&#10;Description automatically generated">
            <a:extLst>
              <a:ext uri="{FF2B5EF4-FFF2-40B4-BE49-F238E27FC236}">
                <a16:creationId xmlns:a16="http://schemas.microsoft.com/office/drawing/2014/main" id="{B25E4CE3-7C40-AF02-F3C6-46B85FFE7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9741" y="203894"/>
            <a:ext cx="2889218" cy="20122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0488C5-482D-F1B3-22BF-F9BDA388C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3400" y="48865"/>
            <a:ext cx="3390900" cy="1325563"/>
          </a:xfrm>
        </p:spPr>
        <p:txBody>
          <a:bodyPr/>
          <a:lstStyle/>
          <a:p>
            <a:r>
              <a:rPr lang="en-US" dirty="0"/>
              <a:t>Some Projects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81928C-4A93-A676-7215-57FD55B701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4989" y="1312863"/>
            <a:ext cx="5435600" cy="541558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Resources:</a:t>
            </a:r>
          </a:p>
          <a:p>
            <a:pPr lvl="1"/>
            <a:r>
              <a:rPr lang="en-US" dirty="0"/>
              <a:t>More embeddings on Globus</a:t>
            </a:r>
          </a:p>
          <a:p>
            <a:pPr lvl="2"/>
            <a:r>
              <a:rPr lang="en-US" dirty="0" err="1"/>
              <a:t>ProNE</a:t>
            </a:r>
            <a:r>
              <a:rPr lang="en-US" dirty="0"/>
              <a:t>, Citing Sentences</a:t>
            </a:r>
          </a:p>
          <a:p>
            <a:pPr lvl="1"/>
            <a:r>
              <a:rPr lang="en-US" dirty="0"/>
              <a:t>More models on </a:t>
            </a:r>
            <a:r>
              <a:rPr lang="en-US" dirty="0" err="1"/>
              <a:t>HuggingFace</a:t>
            </a:r>
            <a:endParaRPr lang="en-US" dirty="0"/>
          </a:p>
          <a:p>
            <a:pPr lvl="1"/>
            <a:r>
              <a:rPr lang="en-US" dirty="0"/>
              <a:t>Code posted on GitHub</a:t>
            </a:r>
          </a:p>
          <a:p>
            <a:pPr lvl="1"/>
            <a:r>
              <a:rPr lang="en-US" dirty="0"/>
              <a:t>Bibliometrics</a:t>
            </a:r>
          </a:p>
          <a:p>
            <a:r>
              <a:rPr lang="en-US" dirty="0"/>
              <a:t>Applications of Embeddings</a:t>
            </a:r>
          </a:p>
          <a:p>
            <a:pPr lvl="1"/>
            <a:r>
              <a:rPr lang="en-US" dirty="0"/>
              <a:t>Inputs: text and/or links</a:t>
            </a:r>
          </a:p>
          <a:p>
            <a:pPr lvl="2"/>
            <a:r>
              <a:rPr lang="en-US" dirty="0"/>
              <a:t>Rank Retrieval / Recommendation</a:t>
            </a:r>
          </a:p>
          <a:p>
            <a:pPr lvl="2"/>
            <a:r>
              <a:rPr lang="en-US" dirty="0"/>
              <a:t>Assigning papers to reviewers</a:t>
            </a:r>
          </a:p>
          <a:p>
            <a:pPr lvl="2"/>
            <a:r>
              <a:rPr lang="en-US" dirty="0"/>
              <a:t>Summarization</a:t>
            </a:r>
          </a:p>
          <a:p>
            <a:pPr lvl="3"/>
            <a:r>
              <a:rPr lang="en-US" dirty="0"/>
              <a:t>Compare &amp; Contrast Docs/Clusters</a:t>
            </a:r>
          </a:p>
          <a:p>
            <a:r>
              <a:rPr lang="en-US" dirty="0"/>
              <a:t>Evaluation:</a:t>
            </a:r>
          </a:p>
          <a:p>
            <a:pPr lvl="1"/>
            <a:r>
              <a:rPr lang="en-US" dirty="0"/>
              <a:t>Benchmarks: pros &amp; cons</a:t>
            </a:r>
          </a:p>
          <a:p>
            <a:pPr lvl="1"/>
            <a:r>
              <a:rPr lang="en-US" dirty="0"/>
              <a:t>Evaluate text and/or link inputs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5F3FE3A-3819-30AF-C1DD-F3B4435CC5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68850" y="1396306"/>
            <a:ext cx="5181600" cy="476602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Systems</a:t>
            </a:r>
          </a:p>
          <a:p>
            <a:pPr lvl="1"/>
            <a:r>
              <a:rPr lang="en-US" dirty="0"/>
              <a:t>Support incremental updates</a:t>
            </a:r>
          </a:p>
          <a:p>
            <a:pPr lvl="1"/>
            <a:r>
              <a:rPr lang="en-US" dirty="0"/>
              <a:t>Support larger graphs</a:t>
            </a:r>
          </a:p>
          <a:p>
            <a:r>
              <a:rPr lang="en-US" dirty="0"/>
              <a:t>Establish better together</a:t>
            </a:r>
          </a:p>
          <a:p>
            <a:pPr lvl="1"/>
            <a:r>
              <a:rPr lang="en-US" dirty="0"/>
              <a:t>text + links &gt;&gt; either by itself</a:t>
            </a:r>
          </a:p>
          <a:p>
            <a:r>
              <a:rPr lang="en-US" dirty="0"/>
              <a:t>Computing </a:t>
            </a:r>
            <a:r>
              <a:rPr lang="en-US" dirty="0" err="1"/>
              <a:t>evironments</a:t>
            </a:r>
            <a:endParaRPr lang="en-US" dirty="0"/>
          </a:p>
          <a:p>
            <a:pPr lvl="1"/>
            <a:r>
              <a:rPr lang="en-US" dirty="0"/>
              <a:t>GPUs with GBs of RAM</a:t>
            </a:r>
          </a:p>
          <a:p>
            <a:pPr lvl="1"/>
            <a:r>
              <a:rPr lang="en-US" dirty="0"/>
              <a:t>CPUs with TBs of RAM</a:t>
            </a:r>
          </a:p>
          <a:p>
            <a:r>
              <a:rPr lang="en-US" dirty="0"/>
              <a:t>Unified Theory: </a:t>
            </a:r>
          </a:p>
          <a:p>
            <a:pPr lvl="1"/>
            <a:r>
              <a:rPr lang="en-US" dirty="0"/>
              <a:t>Deep Nets</a:t>
            </a:r>
          </a:p>
          <a:p>
            <a:pPr lvl="1"/>
            <a:r>
              <a:rPr lang="en-US" dirty="0"/>
              <a:t>Linear Algebra</a:t>
            </a:r>
          </a:p>
        </p:txBody>
      </p:sp>
    </p:spTree>
    <p:extLst>
      <p:ext uri="{BB962C8B-B14F-4D97-AF65-F5344CB8AC3E}">
        <p14:creationId xmlns:p14="http://schemas.microsoft.com/office/powerpoint/2010/main" val="110419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9F65D-8F1E-C86C-DB23-3E2C27F3F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Bibliometrics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A7E649-7861-50AC-A44A-C769BECB6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Growth over time</a:t>
            </a:r>
          </a:p>
          <a:p>
            <a:pPr lvl="1"/>
            <a:r>
              <a:rPr lang="en-US" dirty="0"/>
              <a:t>Predict citations for a paper as a function of time</a:t>
            </a:r>
          </a:p>
          <a:p>
            <a:pPr lvl="1"/>
            <a:r>
              <a:rPr lang="en-US" dirty="0"/>
              <a:t>Predict h-index for an author as a function of time</a:t>
            </a:r>
          </a:p>
          <a:p>
            <a:pPr lvl="1"/>
            <a:r>
              <a:rPr lang="en-US" dirty="0"/>
              <a:t>Predict embeddings as a function of time</a:t>
            </a:r>
          </a:p>
          <a:p>
            <a:pPr lvl="1"/>
            <a:r>
              <a:rPr lang="en-US" dirty="0"/>
              <a:t>Citations and inflation?  </a:t>
            </a:r>
          </a:p>
          <a:p>
            <a:pPr lvl="2"/>
            <a:r>
              <a:rPr lang="en-US" dirty="0"/>
              <a:t>Do authors these days have more citations than a decade ago?</a:t>
            </a:r>
          </a:p>
          <a:p>
            <a:r>
              <a:rPr lang="en-US" dirty="0"/>
              <a:t>Too much of a good thing???</a:t>
            </a:r>
          </a:p>
          <a:p>
            <a:pPr lvl="1"/>
            <a:r>
              <a:rPr lang="en-US" dirty="0"/>
              <a:t>Find authors that publish too much</a:t>
            </a:r>
          </a:p>
          <a:p>
            <a:pPr lvl="2"/>
            <a:r>
              <a:rPr lang="en-US" dirty="0"/>
              <a:t>Why?  Cheating?  Iffy data?</a:t>
            </a:r>
          </a:p>
          <a:p>
            <a:pPr lvl="1"/>
            <a:r>
              <a:rPr lang="en-US" dirty="0"/>
              <a:t>Find abstracts that are too similar</a:t>
            </a:r>
          </a:p>
          <a:p>
            <a:pPr lvl="2"/>
            <a:r>
              <a:rPr lang="en-US" dirty="0"/>
              <a:t>Why?  Dups?  JSTOR bug?  Confusions between authors and editors?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528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AEC12-C411-AA11-2DE6-CFD860C82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Sound Bites / Differentiators / Themes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F894D-F2F5-8D3B-5047-CA0900B5A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Inputs &amp; Outputs: Text + Links</a:t>
            </a:r>
          </a:p>
          <a:p>
            <a:pPr lvl="1"/>
            <a:r>
              <a:rPr lang="en-US" dirty="0"/>
              <a:t>Too many systems focus on text</a:t>
            </a:r>
          </a:p>
          <a:p>
            <a:pPr lvl="1"/>
            <a:r>
              <a:rPr lang="en-US" dirty="0"/>
              <a:t>Links: big deal for web search</a:t>
            </a:r>
          </a:p>
          <a:p>
            <a:r>
              <a:rPr lang="en-US" dirty="0"/>
              <a:t>Multiple Representations</a:t>
            </a:r>
          </a:p>
          <a:p>
            <a:pPr lvl="1"/>
            <a:r>
              <a:rPr lang="en-US" dirty="0"/>
              <a:t>Missing/Corrupted Values</a:t>
            </a:r>
          </a:p>
          <a:p>
            <a:pPr lvl="1"/>
            <a:r>
              <a:rPr lang="en-US" dirty="0"/>
              <a:t>Error Detection/Correction</a:t>
            </a:r>
          </a:p>
          <a:p>
            <a:r>
              <a:rPr lang="en-US" dirty="0"/>
              <a:t>Scale: Blessing &amp; Curse</a:t>
            </a:r>
          </a:p>
          <a:p>
            <a:pPr lvl="1"/>
            <a:r>
              <a:rPr lang="en-US" dirty="0"/>
              <a:t>Blessing: Metcalfe’s Law</a:t>
            </a:r>
          </a:p>
          <a:p>
            <a:pPr lvl="1"/>
            <a:r>
              <a:rPr lang="en-US" dirty="0"/>
              <a:t>Curse: Growth (need incremental updates)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A picture containing text, diagram, map, line&#10;&#10;Description automatically generated">
            <a:extLst>
              <a:ext uri="{FF2B5EF4-FFF2-40B4-BE49-F238E27FC236}">
                <a16:creationId xmlns:a16="http://schemas.microsoft.com/office/drawing/2014/main" id="{EF578B24-AE99-6335-3307-AE82E359B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7095" y="3137639"/>
            <a:ext cx="4154905" cy="3568528"/>
          </a:xfrm>
          <a:prstGeom prst="rect">
            <a:avLst/>
          </a:prstGeom>
        </p:spPr>
      </p:pic>
      <p:pic>
        <p:nvPicPr>
          <p:cNvPr id="6" name="Picture 5" descr="A picture containing text, font, screenshot, circle&#10;&#10;Description automatically generated">
            <a:extLst>
              <a:ext uri="{FF2B5EF4-FFF2-40B4-BE49-F238E27FC236}">
                <a16:creationId xmlns:a16="http://schemas.microsoft.com/office/drawing/2014/main" id="{8B697395-5D82-7A8D-C68A-B3435274C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3168" y="1296421"/>
            <a:ext cx="2695087" cy="187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9831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E99F7D5-7383-AC6D-CD0B-F40EA914784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25053" y="106084"/>
            <a:ext cx="10392108" cy="7114079"/>
          </a:xfrm>
        </p:spPr>
      </p:pic>
    </p:spTree>
    <p:extLst>
      <p:ext uri="{BB962C8B-B14F-4D97-AF65-F5344CB8AC3E}">
        <p14:creationId xmlns:p14="http://schemas.microsoft.com/office/powerpoint/2010/main" val="4401781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28AEA-7439-2228-7A8C-F345DA1C1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5D2AA-E4E7-5914-09C3-A6E31B0CF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Better access to literature</a:t>
            </a:r>
          </a:p>
          <a:p>
            <a:r>
              <a:rPr lang="en-US" dirty="0"/>
              <a:t>Resources: </a:t>
            </a:r>
          </a:p>
          <a:p>
            <a:pPr lvl="1"/>
            <a:r>
              <a:rPr lang="en-US" dirty="0"/>
              <a:t>Many embeddings for many papers</a:t>
            </a:r>
          </a:p>
          <a:p>
            <a:pPr lvl="1"/>
            <a:r>
              <a:rPr lang="en-US" dirty="0"/>
              <a:t>More models to be posted on </a:t>
            </a:r>
            <a:r>
              <a:rPr lang="en-US" dirty="0" err="1"/>
              <a:t>HuggingFace</a:t>
            </a:r>
            <a:endParaRPr lang="en-US" dirty="0"/>
          </a:p>
          <a:p>
            <a:pPr lvl="1"/>
            <a:r>
              <a:rPr lang="en-US" dirty="0"/>
              <a:t>Code to be posted on GitHub</a:t>
            </a:r>
          </a:p>
          <a:p>
            <a:r>
              <a:rPr lang="en-US" dirty="0"/>
              <a:t>Methods to compare and contrast across small (and large) collections of documents</a:t>
            </a:r>
          </a:p>
          <a:p>
            <a:r>
              <a:rPr lang="en-US" dirty="0"/>
              <a:t>Support incremental updates to embeddings based on citation graphs</a:t>
            </a:r>
          </a:p>
          <a:p>
            <a:r>
              <a:rPr lang="en-US" dirty="0"/>
              <a:t>Evaluation: Better numbers, as well as better benchmarks</a:t>
            </a:r>
          </a:p>
          <a:p>
            <a:r>
              <a:rPr lang="en-US" dirty="0"/>
              <a:t>Establish that combinations of text and links are better together (than either by itself)</a:t>
            </a:r>
          </a:p>
          <a:p>
            <a:r>
              <a:rPr lang="en-US" dirty="0"/>
              <a:t>Establish that citing sentences are useful</a:t>
            </a:r>
          </a:p>
          <a:p>
            <a:r>
              <a:rPr lang="en-US" dirty="0"/>
              <a:t>Improve methods for assigning papers to reviewers</a:t>
            </a:r>
          </a:p>
          <a:p>
            <a:r>
              <a:rPr lang="en-US" dirty="0"/>
              <a:t>Theory: Unified framework of deep nets and Linear Algebra</a:t>
            </a:r>
          </a:p>
        </p:txBody>
      </p:sp>
    </p:spTree>
    <p:extLst>
      <p:ext uri="{BB962C8B-B14F-4D97-AF65-F5344CB8AC3E}">
        <p14:creationId xmlns:p14="http://schemas.microsoft.com/office/powerpoint/2010/main" val="8717279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A48E8-7451-AF18-142A-C118A731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Discussion of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883A6-39B3-1988-8E3A-6F02334DA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Recommender Systems: what should I read?  Cite?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Input: query (text and/or documents)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Output: documents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Opportunity: many systems focus too much on relevance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Don’t want papers that are buzz word compliant, but not credible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Most papers aren’t cited (and aren’t worth reading or citing)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Routing submissions to reviewers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Features: text, abstracts, </a:t>
            </a:r>
            <a:r>
              <a:rPr lang="en-US" b="1" i="1" u="sng" dirty="0">
                <a:solidFill>
                  <a:schemeClr val="bg2">
                    <a:lumMod val="90000"/>
                  </a:schemeClr>
                </a:solidFill>
              </a:rPr>
              <a:t>links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, etc.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Opportunity: many systems (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openreview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softconf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, CMT, etc.)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Few successes: iffy software is worse than what we used to do by hand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Bad for society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Summarization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Most summarization systems process each document, one by one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Can we compare and contrast a pair of documents?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What if we had a large collection of documents?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Cluster collection (with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kmeans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)</a:t>
            </a:r>
          </a:p>
          <a:p>
            <a:pPr lvl="2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Compare within and across clusters</a:t>
            </a:r>
          </a:p>
          <a:p>
            <a:pPr lvl="2">
              <a:buFont typeface="Wingdings" pitchFamily="2" charset="2"/>
              <a:buChar char="ü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8199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6A410-578C-EA2A-FF84-C0C76116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Where (GitHub; Globus)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75C245-08C5-5A67-3A87-735DE413D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749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3E450-56F4-5CB2-819B-4A94D0DB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91C32-0D2C-FE20-7769-4010BEC4FE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Data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Use Cases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What’s Where (GitHub; Globus)</a:t>
            </a:r>
          </a:p>
          <a:p>
            <a:r>
              <a:rPr lang="en-US" dirty="0"/>
              <a:t>Tutorial Background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36D30-7DD2-9443-F508-463AFD9433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764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91056-9580-5B1B-7AF4-54272B5D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Overview of </a:t>
            </a:r>
            <a:r>
              <a:rPr lang="en-US" dirty="0" err="1">
                <a:hlinkClick r:id="rId2"/>
              </a:rPr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717AE-137B-BA01-5282-FC1C551A9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Useful Links: </a:t>
            </a:r>
          </a:p>
          <a:p>
            <a:pPr lvl="1"/>
            <a:r>
              <a:rPr lang="en-US" dirty="0"/>
              <a:t>Zoom Link, Meeting Notes, Slides, Notation, Deliverables, Reading List</a:t>
            </a:r>
          </a:p>
          <a:p>
            <a:pPr lvl="1"/>
            <a:r>
              <a:rPr lang="en-US" dirty="0"/>
              <a:t>Source Code, Access to Big Data Files (1TB), Examples, Documentation</a:t>
            </a:r>
          </a:p>
          <a:p>
            <a:r>
              <a:rPr lang="en-US" dirty="0"/>
              <a:t>Installation Instructions</a:t>
            </a:r>
          </a:p>
          <a:p>
            <a:r>
              <a:rPr lang="en-US" dirty="0"/>
              <a:t>Example Use Case: Get Embeddings</a:t>
            </a:r>
          </a:p>
          <a:p>
            <a:pPr lvl="1"/>
            <a:r>
              <a:rPr lang="en-US" dirty="0"/>
              <a:t>Some require access to Big Data Files, and</a:t>
            </a:r>
          </a:p>
          <a:p>
            <a:pPr lvl="1"/>
            <a:r>
              <a:rPr lang="en-US" dirty="0"/>
              <a:t>Some do not</a:t>
            </a:r>
          </a:p>
          <a:p>
            <a:r>
              <a:rPr lang="en-US" dirty="0"/>
              <a:t>Example Outputs: Rank Retrieval</a:t>
            </a:r>
          </a:p>
          <a:p>
            <a:pPr lvl="1"/>
            <a:r>
              <a:rPr lang="en-US" dirty="0"/>
              <a:t>Input: paper id</a:t>
            </a:r>
          </a:p>
          <a:p>
            <a:pPr lvl="1"/>
            <a:r>
              <a:rPr lang="en-US" dirty="0"/>
              <a:t>Output: paper ids</a:t>
            </a:r>
          </a:p>
        </p:txBody>
      </p:sp>
    </p:spTree>
    <p:extLst>
      <p:ext uri="{BB962C8B-B14F-4D97-AF65-F5344CB8AC3E}">
        <p14:creationId xmlns:p14="http://schemas.microsoft.com/office/powerpoint/2010/main" val="272900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301870E-83F8-D9DD-2D4C-A8C0D1732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 Graph: Clearly useful for some tasks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2E5A18-D818-9BFC-0085-9CBD564DD4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Recommendation Systems</a:t>
            </a:r>
          </a:p>
          <a:p>
            <a:pPr lvl="1"/>
            <a:r>
              <a:rPr lang="en-US" dirty="0"/>
              <a:t>What should I read?</a:t>
            </a:r>
          </a:p>
          <a:p>
            <a:pPr lvl="1"/>
            <a:r>
              <a:rPr lang="en-US" dirty="0"/>
              <a:t>What should I cite?</a:t>
            </a:r>
          </a:p>
          <a:p>
            <a:r>
              <a:rPr lang="en-US" dirty="0"/>
              <a:t>Assign submissions to reviewers</a:t>
            </a:r>
          </a:p>
          <a:p>
            <a:r>
              <a:rPr lang="en-US" dirty="0"/>
              <a:t>Find similar papers</a:t>
            </a:r>
          </a:p>
          <a:p>
            <a:pPr lvl="1"/>
            <a:r>
              <a:rPr lang="en-US" dirty="0"/>
              <a:t>Rank retrieval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987FD6B-1A94-C8A6-98BD-89FFDEBCB8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Consider reviewer matching</a:t>
            </a:r>
          </a:p>
          <a:p>
            <a:pPr lvl="1"/>
            <a:r>
              <a:rPr lang="en-US" dirty="0"/>
              <a:t>When we started EMNLP</a:t>
            </a:r>
          </a:p>
          <a:p>
            <a:pPr lvl="1"/>
            <a:r>
              <a:rPr lang="en-US" dirty="0"/>
              <a:t>I would often assign submissions to tracks by hand (@ 2 min/paper)</a:t>
            </a:r>
          </a:p>
          <a:p>
            <a:pPr lvl="1"/>
            <a:r>
              <a:rPr lang="en-US" dirty="0"/>
              <a:t>I would skim title and abstract</a:t>
            </a:r>
          </a:p>
          <a:p>
            <a:pPr lvl="2"/>
            <a:r>
              <a:rPr lang="en-US" dirty="0"/>
              <a:t>and then flip to the references</a:t>
            </a:r>
          </a:p>
          <a:p>
            <a:pPr lvl="1"/>
            <a:r>
              <a:rPr lang="en-US" dirty="0"/>
              <a:t>Abstracts are hard to read</a:t>
            </a:r>
          </a:p>
          <a:p>
            <a:pPr lvl="2"/>
            <a:r>
              <a:rPr lang="en-US" dirty="0"/>
              <a:t>Formal language, long sentences</a:t>
            </a:r>
          </a:p>
          <a:p>
            <a:pPr lvl="1"/>
            <a:r>
              <a:rPr lang="en-US" dirty="0"/>
              <a:t>Often easier to match on refs</a:t>
            </a:r>
          </a:p>
          <a:p>
            <a:pPr lvl="2"/>
            <a:r>
              <a:rPr lang="en-US" dirty="0"/>
              <a:t>If a reviewer is cited, then they </a:t>
            </a:r>
          </a:p>
          <a:p>
            <a:pPr lvl="3"/>
            <a:r>
              <a:rPr lang="en-US" dirty="0"/>
              <a:t>know the background, </a:t>
            </a:r>
          </a:p>
          <a:p>
            <a:pPr lvl="3"/>
            <a:r>
              <a:rPr lang="en-US" dirty="0"/>
              <a:t>and agree with the approach</a:t>
            </a:r>
          </a:p>
          <a:p>
            <a:pPr lvl="1"/>
            <a:r>
              <a:rPr lang="en-US" dirty="0"/>
              <a:t>Often, Citations &gt;&gt; Abstracts</a:t>
            </a:r>
          </a:p>
        </p:txBody>
      </p:sp>
      <p:pic>
        <p:nvPicPr>
          <p:cNvPr id="2" name="Picture 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62F97C4-FAD8-D9FF-97D7-8619499D9A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6" b="1590"/>
          <a:stretch/>
        </p:blipFill>
        <p:spPr>
          <a:xfrm>
            <a:off x="62565" y="4174303"/>
            <a:ext cx="6427694" cy="2567315"/>
          </a:xfrm>
          <a:prstGeom prst="rect">
            <a:avLst/>
          </a:prstGeom>
        </p:spPr>
      </p:pic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0767620C-B8A0-38E0-85C9-5236E27BC9C3}"/>
              </a:ext>
            </a:extLst>
          </p:cNvPr>
          <p:cNvSpPr/>
          <p:nvPr/>
        </p:nvSpPr>
        <p:spPr>
          <a:xfrm>
            <a:off x="6532098" y="6068060"/>
            <a:ext cx="5542671" cy="487680"/>
          </a:xfrm>
          <a:prstGeom prst="wedgeRectCallout">
            <a:avLst>
              <a:gd name="adj1" fmla="val -55919"/>
              <a:gd name="adj2" fmla="val -478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Poor matching </a:t>
            </a:r>
            <a:r>
              <a:rPr lang="en-US" sz="2000" dirty="0">
                <a:solidFill>
                  <a:schemeClr val="bg1"/>
                </a:solidFill>
                <a:sym typeface="Wingdings" pitchFamily="2" charset="2"/>
              </a:rPr>
              <a:t> Iffy Reviewing  SOTA-Chasing</a:t>
            </a:r>
            <a:endParaRPr lang="en-US" sz="120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064EF-4C62-0117-A72C-3FDBE0C4D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EFD06-F981-B043-B150-D23324EBE6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03A285-1C43-9D54-5812-B26F2645F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of Semantic Scholar Page</a:t>
            </a:r>
            <a:br>
              <a:rPr lang="en-US" sz="1200" dirty="0"/>
            </a:br>
            <a:r>
              <a:rPr lang="en-US" sz="1200" dirty="0">
                <a:hlinkClick r:id="rId2"/>
              </a:rPr>
              <a:t>https://www.semanticscholar.org/paper/On-the-Dangers-of-Stochastic-Parrots%3A-Can-Language-Bender-Gebru/6d9727f1f058614cada3fe296eeebd8ec4fc512a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dirty="0">
                <a:hlinkClick r:id="rId3"/>
              </a:rPr>
              <a:t>https://github.com/kwchurch/JSALT_Better_Together/blob/main/src/fetch_from_semantic_scholar_api.py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i="0" u="sng" strike="noStrike" dirty="0">
                <a:solidFill>
                  <a:srgbClr val="1155CC"/>
                </a:solidFill>
                <a:effectLst/>
                <a:hlinkClick r:id="rId4"/>
              </a:rPr>
              <a:t>https://www.semanticscholar.org/product/api</a:t>
            </a:r>
            <a:r>
              <a:rPr lang="en-US" sz="1200" i="0" u="none" strike="noStrike" dirty="0">
                <a:solidFill>
                  <a:srgbClr val="000000"/>
                </a:solidFill>
                <a:effectLst/>
              </a:rPr>
              <a:t> </a:t>
            </a:r>
            <a:endParaRPr lang="en-US" sz="1200" dirty="0"/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9F08091-C715-42A6-B096-2822D230E3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03395" y="1626319"/>
            <a:ext cx="9441177" cy="436457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F02FE8-5A85-111F-4407-8DE4D9BE3A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75" y="5990898"/>
            <a:ext cx="12104756" cy="807764"/>
          </a:xfrm>
          <a:prstGeom prst="rect">
            <a:avLst/>
          </a:prstGeom>
        </p:spPr>
      </p:pic>
      <p:pic>
        <p:nvPicPr>
          <p:cNvPr id="2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914DDA6-5CFC-D3DF-FFCE-342ACDACB8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76659" y="59338"/>
            <a:ext cx="6111946" cy="55204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E385DE-7BF3-1894-A050-51A9098BE3A1}"/>
              </a:ext>
            </a:extLst>
          </p:cNvPr>
          <p:cNvSpPr txBox="1"/>
          <p:nvPr/>
        </p:nvSpPr>
        <p:spPr>
          <a:xfrm>
            <a:off x="9443884" y="4680681"/>
            <a:ext cx="1725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8"/>
              </a:rPr>
              <a:t>Ad hoc requests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13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ont, screenshot, document&#10;&#10;Description automatically generated">
            <a:extLst>
              <a:ext uri="{FF2B5EF4-FFF2-40B4-BE49-F238E27FC236}">
                <a16:creationId xmlns:a16="http://schemas.microsoft.com/office/drawing/2014/main" id="{02AAA0AD-2709-71E8-2994-F160BD1C032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b="68122"/>
          <a:stretch/>
        </p:blipFill>
        <p:spPr>
          <a:xfrm>
            <a:off x="345988" y="194362"/>
            <a:ext cx="11468847" cy="2863935"/>
          </a:xfrm>
        </p:spPr>
      </p:pic>
      <p:pic>
        <p:nvPicPr>
          <p:cNvPr id="6" name="Content Placeholder 4" descr="A picture containing text, font, screenshot, document&#10;&#10;Description automatically generated">
            <a:extLst>
              <a:ext uri="{FF2B5EF4-FFF2-40B4-BE49-F238E27FC236}">
                <a16:creationId xmlns:a16="http://schemas.microsoft.com/office/drawing/2014/main" id="{E7440E73-FA36-8DAF-DB7B-7DF81ABB85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806"/>
          <a:stretch/>
        </p:blipFill>
        <p:spPr>
          <a:xfrm>
            <a:off x="259080" y="3101546"/>
            <a:ext cx="11476616" cy="25338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D667A2-1C6B-A1F9-1CA8-92619E377EC8}"/>
              </a:ext>
            </a:extLst>
          </p:cNvPr>
          <p:cNvSpPr txBox="1"/>
          <p:nvPr/>
        </p:nvSpPr>
        <p:spPr>
          <a:xfrm>
            <a:off x="825803" y="5762627"/>
            <a:ext cx="97138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hlinkClick r:id="rId3"/>
              </a:rPr>
              <a:t>https://github.com/kwchurch/JSALT_Better_Together/blob/main/doc/Notation.md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35076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8596-7A49-038C-42C5-64D8B7CFF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Exercise: Document Similarity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D40E3-0AE8-8ACF-DD76-35EE29A672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Input some documents</a:t>
                </a:r>
              </a:p>
              <a:p>
                <a:pPr lvl="1"/>
                <a:r>
                  <a:rPr lang="en-US" dirty="0"/>
                  <a:t>Assume documents are strings,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| &lt; 512 </m:t>
                    </m:r>
                  </m:oMath>
                </a14:m>
                <a:r>
                  <a:rPr lang="en-US" dirty="0" err="1"/>
                  <a:t>subwords</a:t>
                </a:r>
                <a:endParaRPr lang="en-US" dirty="0"/>
              </a:p>
              <a:p>
                <a:r>
                  <a:rPr lang="en-US" dirty="0"/>
                  <a:t>Represent documents as vectors: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Assume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a BERT-like model (</a:t>
                </a:r>
                <a:r>
                  <a:rPr lang="en-US" dirty="0" err="1"/>
                  <a:t>SciBERT</a:t>
                </a:r>
                <a:r>
                  <a:rPr lang="en-US" dirty="0"/>
                  <a:t>, Specter*, GNN)</a:t>
                </a:r>
              </a:p>
              <a:p>
                <a:r>
                  <a:rPr lang="en-US" dirty="0"/>
                  <a:t>Compute pairwise cosines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D40E3-0AE8-8ACF-DD76-35EE29A672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90995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99564-F25D-70F6-752A-639ED4CC2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/>
              <a:t>Example Use Case: Get Embeddings</a:t>
            </a:r>
            <a:br>
              <a:rPr lang="en-US" dirty="0"/>
            </a:br>
            <a:r>
              <a:rPr lang="en-US" sz="4400" dirty="0"/>
              <a:t>Text, Paper Ids and/or Vectors </a:t>
            </a:r>
            <a:r>
              <a:rPr lang="en-US" sz="4400" dirty="0">
                <a:sym typeface="Wingdings" pitchFamily="2" charset="2"/>
              </a:rPr>
              <a:t> Vectors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10030-8A95-BB39-09F0-29566BA525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Methods</a:t>
            </a:r>
          </a:p>
          <a:p>
            <a:pPr lvl="1"/>
            <a:r>
              <a:rPr lang="en-US" dirty="0">
                <a:hlinkClick r:id="rId2"/>
              </a:rPr>
              <a:t>Semantic Scholar API</a:t>
            </a:r>
            <a:endParaRPr lang="en-US" dirty="0"/>
          </a:p>
          <a:p>
            <a:pPr lvl="1"/>
            <a:r>
              <a:rPr lang="en-US" dirty="0" err="1">
                <a:hlinkClick r:id="rId3"/>
              </a:rPr>
              <a:t>HuggingFace</a:t>
            </a:r>
            <a:r>
              <a:rPr lang="en-US" dirty="0">
                <a:hlinkClick r:id="rId3"/>
              </a:rPr>
              <a:t> model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Use (large) precomputed tables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AA352A-0F71-1BA9-C5C2-BE57B9AC11F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Dependencies</a:t>
            </a:r>
          </a:p>
          <a:p>
            <a:pPr lvl="1"/>
            <a:r>
              <a:rPr lang="en-US" dirty="0"/>
              <a:t>Fewest dependencies</a:t>
            </a:r>
          </a:p>
          <a:p>
            <a:pPr lvl="2"/>
            <a:r>
              <a:rPr lang="en-US" dirty="0"/>
              <a:t>Semantic Scholar API</a:t>
            </a:r>
          </a:p>
          <a:p>
            <a:pPr lvl="3"/>
            <a:r>
              <a:rPr lang="en-US" dirty="0"/>
              <a:t>Modest network connectivity</a:t>
            </a:r>
          </a:p>
          <a:p>
            <a:pPr lvl="1"/>
            <a:r>
              <a:rPr lang="en-US" dirty="0"/>
              <a:t>Modest dependencies</a:t>
            </a:r>
          </a:p>
          <a:p>
            <a:pPr lvl="2"/>
            <a:r>
              <a:rPr lang="en-US" dirty="0" err="1"/>
              <a:t>HuggingFace</a:t>
            </a:r>
            <a:r>
              <a:rPr lang="en-US" dirty="0"/>
              <a:t> model</a:t>
            </a:r>
          </a:p>
          <a:p>
            <a:pPr lvl="3"/>
            <a:r>
              <a:rPr lang="en-US" dirty="0"/>
              <a:t>More cycles</a:t>
            </a:r>
          </a:p>
          <a:p>
            <a:pPr lvl="3"/>
            <a:r>
              <a:rPr lang="en-US" dirty="0"/>
              <a:t>More python skills</a:t>
            </a:r>
          </a:p>
          <a:p>
            <a:pPr lvl="1"/>
            <a:r>
              <a:rPr lang="en-US" dirty="0"/>
              <a:t>Most dependencies</a:t>
            </a:r>
          </a:p>
          <a:p>
            <a:pPr lvl="2"/>
            <a:r>
              <a:rPr lang="en-US" dirty="0"/>
              <a:t>Use (large) precomputed tables</a:t>
            </a:r>
          </a:p>
          <a:p>
            <a:pPr lvl="3"/>
            <a:r>
              <a:rPr lang="en-US" dirty="0"/>
              <a:t>Considerable disk space &amp; RAM</a:t>
            </a:r>
          </a:p>
          <a:p>
            <a:pPr lvl="3"/>
            <a:r>
              <a:rPr lang="en-US" dirty="0"/>
              <a:t>Need large tables (Globus)</a:t>
            </a:r>
          </a:p>
          <a:p>
            <a:pPr lvl="3"/>
            <a:r>
              <a:rPr lang="en-US" dirty="0"/>
              <a:t>C code from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1903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99564-F25D-70F6-752A-639ED4CC2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Example Use Case: Get Embeddings</a:t>
            </a:r>
            <a:br>
              <a:rPr lang="en-US" dirty="0"/>
            </a:br>
            <a:r>
              <a:rPr lang="en-US" sz="4000" dirty="0"/>
              <a:t>Text, Paper Ids and/or Vectors </a:t>
            </a:r>
            <a:r>
              <a:rPr lang="en-US" sz="4000" dirty="0">
                <a:sym typeface="Wingdings" pitchFamily="2" charset="2"/>
              </a:rPr>
              <a:t> Vectors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10030-8A95-BB39-09F0-29566BA525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Methods</a:t>
            </a:r>
          </a:p>
          <a:p>
            <a:pPr lvl="1"/>
            <a:r>
              <a:rPr lang="en-US" dirty="0">
                <a:hlinkClick r:id="rId2"/>
              </a:rPr>
              <a:t>Semantic Scholar API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HuggingFace model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Use (large) precomputed tables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AA352A-0F71-1BA9-C5C2-BE57B9AC11F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Functionality</a:t>
            </a:r>
          </a:p>
          <a:p>
            <a:pPr lvl="1"/>
            <a:r>
              <a:rPr lang="en-US" dirty="0"/>
              <a:t>Semantic Scholar API</a:t>
            </a:r>
          </a:p>
          <a:p>
            <a:pPr lvl="2"/>
            <a:r>
              <a:rPr lang="en-US" dirty="0"/>
              <a:t>Supports ad hoc queries</a:t>
            </a:r>
          </a:p>
          <a:p>
            <a:pPr lvl="2"/>
            <a:r>
              <a:rPr lang="en-US" dirty="0"/>
              <a:t>Input: paper ids (no text)</a:t>
            </a:r>
          </a:p>
          <a:p>
            <a:pPr lvl="1"/>
            <a:r>
              <a:rPr lang="en-US" dirty="0" err="1"/>
              <a:t>HuggingFace</a:t>
            </a:r>
            <a:r>
              <a:rPr lang="en-US" dirty="0"/>
              <a:t> model</a:t>
            </a:r>
          </a:p>
          <a:p>
            <a:pPr lvl="2"/>
            <a:r>
              <a:rPr lang="en-US" dirty="0"/>
              <a:t>Input: text (no paper ids)</a:t>
            </a:r>
          </a:p>
          <a:p>
            <a:pPr lvl="1"/>
            <a:r>
              <a:rPr lang="en-US" dirty="0"/>
              <a:t>Use (large) precomputed tables</a:t>
            </a:r>
          </a:p>
          <a:p>
            <a:pPr lvl="2"/>
            <a:r>
              <a:rPr lang="en-US" dirty="0"/>
              <a:t>Input: paper ids or vectors</a:t>
            </a:r>
          </a:p>
          <a:p>
            <a:pPr lvl="2"/>
            <a:r>
              <a:rPr lang="en-US" dirty="0"/>
              <a:t>Output: paper ids or vectors</a:t>
            </a:r>
          </a:p>
          <a:p>
            <a:pPr lvl="2"/>
            <a:r>
              <a:rPr lang="en-US" dirty="0"/>
              <a:t>Supports ANN </a:t>
            </a:r>
          </a:p>
          <a:p>
            <a:pPr lvl="3"/>
            <a:r>
              <a:rPr lang="en-US" dirty="0"/>
              <a:t>(approx. nearest neighbors)</a:t>
            </a:r>
          </a:p>
          <a:p>
            <a:pPr lvl="3"/>
            <a:r>
              <a:rPr lang="en-US" dirty="0"/>
              <a:t>maps paper ids to vectors</a:t>
            </a:r>
          </a:p>
          <a:p>
            <a:pPr lvl="3"/>
            <a:r>
              <a:rPr lang="en-US" dirty="0"/>
              <a:t>and vice versa</a:t>
            </a:r>
          </a:p>
          <a:p>
            <a:pPr lvl="2"/>
            <a:r>
              <a:rPr lang="en-US" dirty="0"/>
              <a:t>Speed: startup &amp; throughput</a:t>
            </a:r>
          </a:p>
        </p:txBody>
      </p:sp>
    </p:spTree>
    <p:extLst>
      <p:ext uri="{BB962C8B-B14F-4D97-AF65-F5344CB8AC3E}">
        <p14:creationId xmlns:p14="http://schemas.microsoft.com/office/powerpoint/2010/main" val="42112543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2FCEDB1-BAB0-48AB-84CF-9EC6F6ADB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https://huggingface.co/models?sort=downloads&amp;search=allenai%2Fspecter</a:t>
            </a:r>
            <a:r>
              <a:rPr lang="en-US" sz="2400" dirty="0"/>
              <a:t> </a:t>
            </a: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41DC208-1B0F-CFD5-824A-9EEF257CB3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3194" y="1532192"/>
            <a:ext cx="11776724" cy="3717726"/>
          </a:xfrm>
        </p:spPr>
      </p:pic>
    </p:spTree>
    <p:extLst>
      <p:ext uri="{BB962C8B-B14F-4D97-AF65-F5344CB8AC3E}">
        <p14:creationId xmlns:p14="http://schemas.microsoft.com/office/powerpoint/2010/main" val="39587017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8" name="Title 7">
                <a:extLst>
                  <a:ext uri="{FF2B5EF4-FFF2-40B4-BE49-F238E27FC236}">
                    <a16:creationId xmlns:a16="http://schemas.microsoft.com/office/drawing/2014/main" id="{E391D841-3912-027C-E08B-3E456106AE2F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Inference: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sym typeface="Wingdings" pitchFamily="2" charset="2"/>
                  </a:rPr>
                  <a:t> vector of 768 floats</a:t>
                </a:r>
                <a:br>
                  <a:rPr lang="en-US" dirty="0">
                    <a:sym typeface="Wingdings" pitchFamily="2" charset="2"/>
                  </a:rPr>
                </a:br>
                <a:r>
                  <a:rPr lang="en-US" sz="1800" dirty="0">
                    <a:sym typeface="Wingdings" pitchFamily="2" charset="2"/>
                    <a:hlinkClick r:id="rId2"/>
                  </a:rPr>
                  <a:t>https://github.com/kwchurch/JSALT_Better_Together/blob/main/src/text_to_embedding.py</a:t>
                </a:r>
                <a:r>
                  <a:rPr lang="en-US" sz="1800" dirty="0">
                    <a:sym typeface="Wingdings" pitchFamily="2" charset="2"/>
                  </a:rPr>
                  <a:t> </a:t>
                </a:r>
                <a:endParaRPr lang="en-US" sz="1800" dirty="0"/>
              </a:p>
            </p:txBody>
          </p:sp>
        </mc:Choice>
        <mc:Fallback>
          <p:sp>
            <p:nvSpPr>
              <p:cNvPr id="8" name="Title 7">
                <a:extLst>
                  <a:ext uri="{FF2B5EF4-FFF2-40B4-BE49-F238E27FC236}">
                    <a16:creationId xmlns:a16="http://schemas.microsoft.com/office/drawing/2014/main" id="{E391D841-3912-027C-E08B-3E456106AE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413" t="-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662C85A-6377-4599-AE54-BA930B7E16B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/>
          <a:stretch>
            <a:fillRect/>
          </a:stretch>
        </p:blipFill>
        <p:spPr>
          <a:xfrm>
            <a:off x="114845" y="1899444"/>
            <a:ext cx="12036425" cy="3059112"/>
          </a:xfr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A5E23FEC-FD5C-57A7-127F-4C9652FEE6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75" y="5013434"/>
            <a:ext cx="12048795" cy="172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9691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91056-9580-5B1B-7AF4-54272B5D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717AE-137B-BA01-5282-FC1C551A9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Useful Links: 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Zoom Link, Meeting Notes, Slides, Notation, Deliverables, Reading List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Source Code, Access to Big Data Files (1TB), Examples, Documentation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Installation Instructions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Example Use Case: Get Embeddings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Some require access to Big Data Files, and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Some do not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Example Outputs: Rank Retrieval</a:t>
            </a:r>
          </a:p>
          <a:p>
            <a:pPr lvl="1"/>
            <a:r>
              <a:rPr lang="en-US" dirty="0"/>
              <a:t>Input: paper id</a:t>
            </a:r>
          </a:p>
          <a:p>
            <a:pPr lvl="1"/>
            <a:r>
              <a:rPr lang="en-US" dirty="0"/>
              <a:t>Output: paper ids</a:t>
            </a:r>
          </a:p>
        </p:txBody>
      </p:sp>
    </p:spTree>
    <p:extLst>
      <p:ext uri="{BB962C8B-B14F-4D97-AF65-F5344CB8AC3E}">
        <p14:creationId xmlns:p14="http://schemas.microsoft.com/office/powerpoint/2010/main" val="28024382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text, font, screenshot, number&#10;&#10;Description automatically generated">
            <a:extLst>
              <a:ext uri="{FF2B5EF4-FFF2-40B4-BE49-F238E27FC236}">
                <a16:creationId xmlns:a16="http://schemas.microsoft.com/office/drawing/2014/main" id="{3C06C164-3476-FB58-64ED-5A51B6A4665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173546" y="652677"/>
            <a:ext cx="11310760" cy="609547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21FABE-50AE-F21F-5A57-E257DBD531F7}"/>
              </a:ext>
            </a:extLst>
          </p:cNvPr>
          <p:cNvSpPr txBox="1"/>
          <p:nvPr/>
        </p:nvSpPr>
        <p:spPr>
          <a:xfrm>
            <a:off x="173546" y="214254"/>
            <a:ext cx="11770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https://github.com/kwchurch/JSALT_Better_Together/blob/main/examples/similar_documents/reading_list/DeepWalk.md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30586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B54284-D124-3A08-7F40-0AA361429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783826" cy="1325563"/>
          </a:xfrm>
        </p:spPr>
        <p:txBody>
          <a:bodyPr>
            <a:normAutofit/>
          </a:bodyPr>
          <a:lstStyle/>
          <a:p>
            <a:r>
              <a:rPr lang="en-US" dirty="0"/>
              <a:t>Example Outputs: </a:t>
            </a:r>
            <a:br>
              <a:rPr lang="en-US" dirty="0"/>
            </a:br>
            <a:r>
              <a:rPr lang="en-US" dirty="0"/>
              <a:t>Rank Retrieval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C6302-1DBD-2557-1297-52A1E6301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97746"/>
            <a:ext cx="10515600" cy="2747963"/>
          </a:xfrm>
        </p:spPr>
        <p:txBody>
          <a:bodyPr>
            <a:normAutofit/>
          </a:bodyPr>
          <a:lstStyle/>
          <a:p>
            <a:r>
              <a:rPr lang="en-US" dirty="0"/>
              <a:t>Precomputed Outputs</a:t>
            </a:r>
          </a:p>
          <a:p>
            <a:pPr lvl="1"/>
            <a:r>
              <a:rPr lang="en-US" dirty="0"/>
              <a:t>For a few queries</a:t>
            </a:r>
          </a:p>
          <a:p>
            <a:pPr lvl="1"/>
            <a:r>
              <a:rPr lang="en-US" dirty="0"/>
              <a:t>No dependencies</a:t>
            </a:r>
          </a:p>
          <a:p>
            <a:pPr lvl="1"/>
            <a:r>
              <a:rPr lang="en-US" sz="1200" dirty="0">
                <a:hlinkClick r:id="rId2"/>
              </a:rPr>
              <a:t>https://github.com/kwchurch/JSALT_Better_Together/blob/main/examples/similar_documents/reading_list/DeepWalk.md</a:t>
            </a:r>
            <a:r>
              <a:rPr lang="en-US" sz="1200" dirty="0"/>
              <a:t> </a:t>
            </a:r>
          </a:p>
          <a:p>
            <a:r>
              <a:rPr lang="en-US" dirty="0"/>
              <a:t>Instructions for computing your own (for many queries)</a:t>
            </a:r>
          </a:p>
          <a:p>
            <a:pPr lvl="1"/>
            <a:r>
              <a:rPr lang="en-US" dirty="0"/>
              <a:t>Requires large tables (and C code)</a:t>
            </a:r>
          </a:p>
          <a:p>
            <a:pPr lvl="1"/>
            <a:r>
              <a:rPr lang="en-US" sz="1200" dirty="0">
                <a:hlinkClick r:id="rId3"/>
              </a:rPr>
              <a:t>https://github.com/kwchurch/JSALT_Better_Together/blob/main/doc/find_similar_docs.md</a:t>
            </a:r>
            <a:r>
              <a:rPr lang="en-US" sz="1200" dirty="0"/>
              <a:t> </a:t>
            </a:r>
          </a:p>
        </p:txBody>
      </p:sp>
      <p:pic>
        <p:nvPicPr>
          <p:cNvPr id="9" name="Content Placeholder 5" descr="A picture containing text, font, screenshot, number&#10;&#10;Description automatically generated">
            <a:extLst>
              <a:ext uri="{FF2B5EF4-FFF2-40B4-BE49-F238E27FC236}">
                <a16:creationId xmlns:a16="http://schemas.microsoft.com/office/drawing/2014/main" id="{B98210D6-4756-10E0-5D17-93F178F55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430" y="-1"/>
            <a:ext cx="6778925" cy="36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496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B7937B90-8120-05F4-3844-B0ABA6E70F1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234779" y="200712"/>
            <a:ext cx="11483574" cy="6002380"/>
          </a:xfrm>
        </p:spPr>
      </p:pic>
    </p:spTree>
    <p:extLst>
      <p:ext uri="{BB962C8B-B14F-4D97-AF65-F5344CB8AC3E}">
        <p14:creationId xmlns:p14="http://schemas.microsoft.com/office/powerpoint/2010/main" val="7247949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8596-7A49-038C-42C5-64D8B7CFF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Exercise 2: Document Similarity</a:t>
            </a:r>
            <a:br>
              <a:rPr lang="en-US" dirty="0"/>
            </a:br>
            <a:r>
              <a:rPr lang="en-US" dirty="0"/>
              <a:t>(but use references instead of titles)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D40E3-0AE8-8ACF-DD76-35EE29A672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Input some documents,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Assume documents,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have lists of references,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𝑟𝑒𝑓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Represent documents as vectors: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nary>
                      <m:naryPr>
                        <m:chr m:val="∑"/>
                        <m:supHide m:val="on"/>
                        <m:ctrlP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𝑟𝑒𝑓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Assume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 row in an embedding (</a:t>
                </a:r>
                <a:r>
                  <a:rPr lang="en-US" dirty="0" err="1"/>
                  <a:t>SciBERT</a:t>
                </a:r>
                <a:r>
                  <a:rPr lang="en-US" dirty="0"/>
                  <a:t>, Specter*, GNN)</a:t>
                </a:r>
              </a:p>
              <a:p>
                <a:r>
                  <a:rPr lang="en-US" dirty="0"/>
                  <a:t>Compute pairwise cosines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dirty="0"/>
                  <a:t>…</a:t>
                </a:r>
              </a:p>
              <a:p>
                <a:endParaRPr lang="en-US" dirty="0"/>
              </a:p>
              <a:p>
                <a:r>
                  <a:rPr lang="en-US" dirty="0">
                    <a:hlinkClick r:id="rId2"/>
                  </a:rPr>
                  <a:t>Hint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D40E3-0AE8-8ACF-DD76-35EE29A672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88994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7452-9CAB-077F-7BD8-829DF3478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477256" y="2716894"/>
            <a:ext cx="2861118" cy="1325563"/>
          </a:xfrm>
        </p:spPr>
        <p:txBody>
          <a:bodyPr/>
          <a:lstStyle/>
          <a:p>
            <a:r>
              <a:rPr lang="en-US" dirty="0">
                <a:hlinkClick r:id="rId2"/>
              </a:rPr>
              <a:t>Reading List</a:t>
            </a:r>
            <a:endParaRPr lang="en-US" dirty="0"/>
          </a:p>
        </p:txBody>
      </p:sp>
      <p:pic>
        <p:nvPicPr>
          <p:cNvPr id="5" name="Content Placeholder 4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3DD305EC-3A0F-C210-4845-9B4F7B1302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2889" y="405898"/>
            <a:ext cx="10409933" cy="6269222"/>
          </a:xfrm>
        </p:spPr>
      </p:pic>
    </p:spTree>
    <p:extLst>
      <p:ext uri="{BB962C8B-B14F-4D97-AF65-F5344CB8AC3E}">
        <p14:creationId xmlns:p14="http://schemas.microsoft.com/office/powerpoint/2010/main" val="19182340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58BE5-781A-9CE1-11C7-4CFB0A5C8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Linear Algebra &amp; Deep Nets</a:t>
            </a:r>
          </a:p>
        </p:txBody>
      </p:sp>
      <p:pic>
        <p:nvPicPr>
          <p:cNvPr id="5" name="Content Placeholder 4" descr="A table of graph embedding techniques&#10;&#10;Description automatically generated">
            <a:extLst>
              <a:ext uri="{FF2B5EF4-FFF2-40B4-BE49-F238E27FC236}">
                <a16:creationId xmlns:a16="http://schemas.microsoft.com/office/drawing/2014/main" id="{CE1F7512-27EE-6751-CE34-9B95193B2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559" y="1993487"/>
            <a:ext cx="11404108" cy="385385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1B9712-8F3B-8256-4DE9-045977731CCA}"/>
              </a:ext>
            </a:extLst>
          </p:cNvPr>
          <p:cNvSpPr txBox="1"/>
          <p:nvPr/>
        </p:nvSpPr>
        <p:spPr>
          <a:xfrm>
            <a:off x="439154" y="5965479"/>
            <a:ext cx="899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Comprehensive Survey of Graph Embedding: Problems, Techniques and Applications</a:t>
            </a:r>
          </a:p>
        </p:txBody>
      </p:sp>
    </p:spTree>
    <p:extLst>
      <p:ext uri="{BB962C8B-B14F-4D97-AF65-F5344CB8AC3E}">
        <p14:creationId xmlns:p14="http://schemas.microsoft.com/office/powerpoint/2010/main" val="32528489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B8016A-D43A-09B1-4CAF-995A50A1D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Matrix Factorizations </a:t>
            </a:r>
            <a:r>
              <a:rPr lang="en-US" dirty="0">
                <a:sym typeface="Wingdings" pitchFamily="2" charset="2"/>
              </a:rPr>
              <a:t>Proximity</a:t>
            </a:r>
            <a:endParaRPr lang="en-US" dirty="0"/>
          </a:p>
        </p:txBody>
      </p:sp>
      <p:pic>
        <p:nvPicPr>
          <p:cNvPr id="8" name="Content Placeholder 7" descr="A picture containing text, font, receipt, number&#10;&#10;Description automatically generated">
            <a:extLst>
              <a:ext uri="{FF2B5EF4-FFF2-40B4-BE49-F238E27FC236}">
                <a16:creationId xmlns:a16="http://schemas.microsoft.com/office/drawing/2014/main" id="{4CE1C5CA-B815-EEDE-D149-42395C14A58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18344" y="1825625"/>
            <a:ext cx="3821312" cy="4351338"/>
          </a:xfrm>
        </p:spPr>
      </p:pic>
      <p:pic>
        <p:nvPicPr>
          <p:cNvPr id="9" name="Content Placeholder 5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DE1500DB-9DF8-F8FA-6028-7207DDD3A30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95262" y="1825625"/>
            <a:ext cx="3935475" cy="435133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BB372D-EA06-2C90-EE74-61ABE2DD553B}"/>
              </a:ext>
            </a:extLst>
          </p:cNvPr>
          <p:cNvSpPr txBox="1"/>
          <p:nvPr/>
        </p:nvSpPr>
        <p:spPr>
          <a:xfrm>
            <a:off x="1146609" y="6169709"/>
            <a:ext cx="5143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Comprehensive Survey of Graph Embedding: Problems, Techniques and Applications</a:t>
            </a:r>
          </a:p>
        </p:txBody>
      </p:sp>
    </p:spTree>
    <p:extLst>
      <p:ext uri="{BB962C8B-B14F-4D97-AF65-F5344CB8AC3E}">
        <p14:creationId xmlns:p14="http://schemas.microsoft.com/office/powerpoint/2010/main" val="24185064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text, receipt, font, document&#10;&#10;Description automatically generated">
            <a:extLst>
              <a:ext uri="{FF2B5EF4-FFF2-40B4-BE49-F238E27FC236}">
                <a16:creationId xmlns:a16="http://schemas.microsoft.com/office/drawing/2014/main" id="{5D106B38-F081-B51E-F524-5190D71A470F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113899" y="47391"/>
            <a:ext cx="11964202" cy="619103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1CDF62-47F0-F627-D214-C752EF6B192D}"/>
              </a:ext>
            </a:extLst>
          </p:cNvPr>
          <p:cNvSpPr txBox="1"/>
          <p:nvPr/>
        </p:nvSpPr>
        <p:spPr>
          <a:xfrm>
            <a:off x="1858880" y="6278300"/>
            <a:ext cx="899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Comprehensive Survey of Graph Embedding: Problems, Techniques and Applications</a:t>
            </a:r>
          </a:p>
        </p:txBody>
      </p:sp>
    </p:spTree>
    <p:extLst>
      <p:ext uri="{BB962C8B-B14F-4D97-AF65-F5344CB8AC3E}">
        <p14:creationId xmlns:p14="http://schemas.microsoft.com/office/powerpoint/2010/main" val="10520491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91056-9580-5B1B-7AF4-54272B5D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</a:t>
            </a:r>
            <a:br>
              <a:rPr lang="en-US" dirty="0"/>
            </a:br>
            <a:r>
              <a:rPr lang="en-US" dirty="0"/>
              <a:t>Overview of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717AE-137B-BA01-5282-FC1C551A9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Useful Links: 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Zoom Link, Meeting Notes, Slides, Notation, Deliverables, Reading List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Source Code, Access to Big Data Files (1TB), Examples, Documentation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Installation Instructions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Example Use Case: Get Embeddings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Some require access to Big Data Files, and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Some do not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Example Outputs: Rank Retrieval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Input: paper id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Output: paper ids</a:t>
            </a:r>
          </a:p>
        </p:txBody>
      </p:sp>
    </p:spTree>
    <p:extLst>
      <p:ext uri="{BB962C8B-B14F-4D97-AF65-F5344CB8AC3E}">
        <p14:creationId xmlns:p14="http://schemas.microsoft.com/office/powerpoint/2010/main" val="137099384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E613C-5F44-FB66-493B-D498F6DAA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2A8C3-6D81-FB10-F05B-A2EA815CD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2307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GNNs: Fine-Tune BERT-like models with Graphs (Citations)</a:t>
            </a:r>
          </a:p>
          <a:p>
            <a:pPr lvl="1"/>
            <a:r>
              <a:rPr lang="en-US" dirty="0"/>
              <a:t>Challenge: Use citations at inference time</a:t>
            </a:r>
          </a:p>
          <a:p>
            <a:r>
              <a:rPr lang="en-US" dirty="0"/>
              <a:t>Semantic Scholar API</a:t>
            </a:r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https://github.com/kwchurch/JSALT_Better_Together</a:t>
            </a:r>
            <a:r>
              <a:rPr lang="en-US" dirty="0"/>
              <a:t> </a:t>
            </a:r>
          </a:p>
          <a:p>
            <a:r>
              <a:rPr lang="en-US" dirty="0"/>
              <a:t>Deep Nets: Standard 3-step Recipe</a:t>
            </a:r>
          </a:p>
          <a:p>
            <a:pPr lvl="1"/>
            <a:r>
              <a:rPr lang="en-US" dirty="0"/>
              <a:t>Plug for ACL-2022 Tutorial (GFT = General Fine-Tuning)</a:t>
            </a:r>
          </a:p>
          <a:p>
            <a:r>
              <a:rPr lang="en-US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6719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E4D63-D40F-E1DE-8E34-33962AD81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32621" cy="1325563"/>
          </a:xfrm>
        </p:spPr>
        <p:txBody>
          <a:bodyPr/>
          <a:lstStyle/>
          <a:p>
            <a:r>
              <a:rPr lang="en-US" dirty="0"/>
              <a:t>Sources for Papers in Semantic Scholar</a:t>
            </a:r>
          </a:p>
        </p:txBody>
      </p:sp>
      <p:pic>
        <p:nvPicPr>
          <p:cNvPr id="7" name="Content Placeholder 6" descr="Diagram, venn diagram&#10;&#10;Description automatically generated">
            <a:extLst>
              <a:ext uri="{FF2B5EF4-FFF2-40B4-BE49-F238E27FC236}">
                <a16:creationId xmlns:a16="http://schemas.microsoft.com/office/drawing/2014/main" id="{E132FB11-B5DE-DCE4-1150-C35BE0769B04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838200" y="1870338"/>
            <a:ext cx="5065294" cy="4785716"/>
          </a:xfrm>
        </p:spPr>
      </p:pic>
      <p:graphicFrame>
        <p:nvGraphicFramePr>
          <p:cNvPr id="5" name="Content Placeholder 8">
            <a:extLst>
              <a:ext uri="{FF2B5EF4-FFF2-40B4-BE49-F238E27FC236}">
                <a16:creationId xmlns:a16="http://schemas.microsoft.com/office/drawing/2014/main" id="{1A64C5A7-121A-960C-5D31-CE4C3BC4D154}"/>
              </a:ext>
            </a:extLst>
          </p:cNvPr>
          <p:cNvGraphicFramePr>
            <a:graphicFrameLocks/>
          </p:cNvGraphicFramePr>
          <p:nvPr/>
        </p:nvGraphicFramePr>
        <p:xfrm>
          <a:off x="6894095" y="138364"/>
          <a:ext cx="5213841" cy="65176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7446">
                  <a:extLst>
                    <a:ext uri="{9D8B030D-6E8A-4147-A177-3AD203B41FA5}">
                      <a16:colId xmlns:a16="http://schemas.microsoft.com/office/drawing/2014/main" val="291880047"/>
                    </a:ext>
                  </a:extLst>
                </a:gridCol>
                <a:gridCol w="2477741">
                  <a:extLst>
                    <a:ext uri="{9D8B030D-6E8A-4147-A177-3AD203B41FA5}">
                      <a16:colId xmlns:a16="http://schemas.microsoft.com/office/drawing/2014/main" val="1216799004"/>
                    </a:ext>
                  </a:extLst>
                </a:gridCol>
                <a:gridCol w="1898654">
                  <a:extLst>
                    <a:ext uri="{9D8B030D-6E8A-4147-A177-3AD203B41FA5}">
                      <a16:colId xmlns:a16="http://schemas.microsoft.com/office/drawing/2014/main" val="1815117516"/>
                    </a:ext>
                  </a:extLst>
                </a:gridCol>
              </a:tblGrid>
              <a:tr h="1105296">
                <a:tc>
                  <a:txBody>
                    <a:bodyPr/>
                    <a:lstStyle/>
                    <a:p>
                      <a:pPr algn="l" fontAlgn="b"/>
                      <a:endParaRPr lang="en-US" sz="24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Papers</a:t>
                      </a:r>
                      <a:r>
                        <a:rPr lang="en-US" sz="2400" b="1" i="0" u="sng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 (millions)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0586279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 err="1">
                          <a:effectLst/>
                          <a:latin typeface="+mn-lt"/>
                        </a:rPr>
                        <a:t>CorpusId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207.80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3981243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MAG </a:t>
                      </a:r>
                    </a:p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(Microsoft Academic Graph)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182.18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4626358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DOI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113.54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54773438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PubMed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35.03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36269536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  <a:latin typeface="+mn-lt"/>
                        </a:rPr>
                        <a:t>DBLP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6.06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3049483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 err="1">
                          <a:effectLst/>
                          <a:latin typeface="+mn-lt"/>
                        </a:rPr>
                        <a:t>PubMedCentral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4.86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50687115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  <a:latin typeface="+mn-lt"/>
                        </a:rPr>
                        <a:t>ArXiv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2.15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694121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ACL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0.08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2079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07097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CE7689-D176-89B6-84D5-63DA5CF35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Teaser: Goals for Recommender System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C65569-39BB-9F22-4A94-B3CBC1D088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Recommender Systems</a:t>
            </a:r>
          </a:p>
          <a:p>
            <a:pPr lvl="1"/>
            <a:r>
              <a:rPr lang="en-US" dirty="0"/>
              <a:t>Relevance (on topic)</a:t>
            </a:r>
          </a:p>
          <a:p>
            <a:pPr lvl="1"/>
            <a:r>
              <a:rPr lang="en-US" dirty="0"/>
              <a:t>Importance (highly cited)</a:t>
            </a:r>
          </a:p>
          <a:p>
            <a:r>
              <a:rPr lang="en-US" dirty="0"/>
              <a:t>Do not return papers that are</a:t>
            </a:r>
          </a:p>
          <a:p>
            <a:pPr lvl="1"/>
            <a:r>
              <a:rPr lang="en-US" dirty="0"/>
              <a:t>Buzz word compliant</a:t>
            </a:r>
          </a:p>
          <a:p>
            <a:pPr lvl="1"/>
            <a:r>
              <a:rPr lang="en-US" dirty="0"/>
              <a:t>But not credible </a:t>
            </a:r>
          </a:p>
          <a:p>
            <a:pPr lvl="2"/>
            <a:r>
              <a:rPr lang="en-US" dirty="0"/>
              <a:t>(most papers are not cited)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E940894-5EFE-60D1-6B63-2F3CD5EAF4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Paper routing for conferences</a:t>
            </a:r>
          </a:p>
          <a:p>
            <a:pPr lvl="1"/>
            <a:r>
              <a:rPr lang="en-US" dirty="0"/>
              <a:t>Submissions </a:t>
            </a:r>
            <a:r>
              <a:rPr lang="en-US" dirty="0">
                <a:sym typeface="Wingdings" pitchFamily="2" charset="2"/>
              </a:rPr>
              <a:t> reviewers</a:t>
            </a:r>
          </a:p>
          <a:p>
            <a:r>
              <a:rPr lang="en-US" dirty="0">
                <a:sym typeface="Wingdings" pitchFamily="2" charset="2"/>
              </a:rPr>
              <a:t>Conjectures:</a:t>
            </a:r>
          </a:p>
          <a:p>
            <a:pPr lvl="1"/>
            <a:r>
              <a:rPr lang="en-US" dirty="0">
                <a:sym typeface="Wingdings" pitchFamily="2" charset="2"/>
              </a:rPr>
              <a:t>Iffy software</a:t>
            </a:r>
          </a:p>
          <a:p>
            <a:pPr lvl="2"/>
            <a:r>
              <a:rPr lang="en-US" dirty="0">
                <a:sym typeface="Wingdings" pitchFamily="2" charset="2"/>
              </a:rPr>
              <a:t>Automatic assignments are worse than manual assignments</a:t>
            </a:r>
          </a:p>
          <a:p>
            <a:pPr lvl="2"/>
            <a:r>
              <a:rPr lang="en-US" dirty="0">
                <a:sym typeface="Wingdings" pitchFamily="2" charset="2"/>
              </a:rPr>
              <a:t>Reviewers are less qualified and less sympathetic to background</a:t>
            </a:r>
          </a:p>
          <a:p>
            <a:pPr lvl="3"/>
            <a:r>
              <a:rPr lang="en-US" dirty="0">
                <a:sym typeface="Wingdings" pitchFamily="2" charset="2"/>
              </a:rPr>
              <a:t>than target audience</a:t>
            </a:r>
          </a:p>
          <a:p>
            <a:pPr lvl="1"/>
            <a:r>
              <a:rPr lang="en-US" dirty="0">
                <a:sym typeface="Wingdings" pitchFamily="2" charset="2"/>
              </a:rPr>
              <a:t>Better assignments  better conferences</a:t>
            </a:r>
          </a:p>
          <a:p>
            <a:pPr lvl="2"/>
            <a:endParaRPr lang="en-US" dirty="0"/>
          </a:p>
        </p:txBody>
      </p:sp>
      <p:pic>
        <p:nvPicPr>
          <p:cNvPr id="2" name="Picture 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CB34959-EEFC-0A98-9AE8-BB241422B0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6" b="1590"/>
          <a:stretch/>
        </p:blipFill>
        <p:spPr>
          <a:xfrm>
            <a:off x="0" y="4290685"/>
            <a:ext cx="6427694" cy="256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515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EDF2BE-5068-0271-607A-7CC559930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Proposal: Build Multiple Embeddings</a:t>
            </a:r>
            <a:br>
              <a:rPr lang="en-US" dirty="0"/>
            </a:br>
            <a:r>
              <a:rPr lang="en-US" dirty="0"/>
              <a:t>to Capture Text and/or Context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E00025D-7FC2-1A44-A55A-791FDAA4305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Text vs Context</a:t>
                </a:r>
              </a:p>
              <a:p>
                <a:pPr lvl="1"/>
                <a:r>
                  <a:rPr lang="en-US" dirty="0"/>
                  <a:t>Text (features within docs)</a:t>
                </a:r>
              </a:p>
              <a:p>
                <a:pPr lvl="2"/>
                <a:r>
                  <a:rPr lang="en-US" dirty="0"/>
                  <a:t>Examples: Titles, abstracts, body</a:t>
                </a:r>
              </a:p>
              <a:p>
                <a:pPr lvl="1"/>
                <a:r>
                  <a:rPr lang="en-US" dirty="0"/>
                  <a:t>Context (features in other docs)</a:t>
                </a:r>
              </a:p>
              <a:p>
                <a:pPr lvl="2"/>
                <a:r>
                  <a:rPr lang="en-US" dirty="0"/>
                  <a:t>Examples: Citation graph, citing sentences</a:t>
                </a:r>
              </a:p>
              <a:p>
                <a:r>
                  <a:rPr lang="en-US" dirty="0"/>
                  <a:t>Embeddings: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: number of documents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200M)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: number of hidden dims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768)</a:t>
                </a:r>
              </a:p>
              <a:p>
                <a:pPr lvl="1"/>
                <a:r>
                  <a:rPr lang="en-US" dirty="0"/>
                  <a:t>Similarity of two docs: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Similarity of all pairs of docs: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Practical Apps of Embeddings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):</a:t>
                </a:r>
              </a:p>
              <a:p>
                <a:pPr lvl="1"/>
                <a:r>
                  <a:rPr lang="en-US" dirty="0"/>
                  <a:t>Approximate nearest neighbors on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endParaRPr lang="en-US" b="0" dirty="0"/>
              </a:p>
              <a:p>
                <a:pPr lvl="2"/>
                <a:r>
                  <a:rPr lang="en-US" dirty="0"/>
                  <a:t>Information Retrieval</a:t>
                </a:r>
              </a:p>
              <a:p>
                <a:pPr lvl="2"/>
                <a:r>
                  <a:rPr lang="en-US" dirty="0"/>
                  <a:t>Recommender Systems</a:t>
                </a:r>
              </a:p>
              <a:p>
                <a:pPr lvl="2"/>
                <a:r>
                  <a:rPr lang="en-US" dirty="0"/>
                  <a:t>Routing</a:t>
                </a:r>
              </a:p>
              <a:p>
                <a:pPr lvl="2"/>
                <a:r>
                  <a:rPr lang="en-US" dirty="0"/>
                  <a:t>Finding experts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E00025D-7FC2-1A44-A55A-791FDAA430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467" t="-2907" b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9407D138-ADE9-B5F8-AD3A-6546912014EC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5"/>
                <a:ext cx="5448118" cy="4351338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Text and/or Context Embeddings,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Example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: Specter</a:t>
                </a:r>
              </a:p>
              <a:p>
                <a:pPr lvl="2"/>
                <a:r>
                  <a:rPr lang="en-US" dirty="0" err="1"/>
                  <a:t>SciBERT</a:t>
                </a:r>
                <a:r>
                  <a:rPr lang="en-US" dirty="0"/>
                  <a:t> + finetuning</a:t>
                </a:r>
              </a:p>
              <a:p>
                <a:pPr lvl="2"/>
                <a:r>
                  <a:rPr lang="en-US" dirty="0"/>
                  <a:t>Available from Semantic Scholar API</a:t>
                </a:r>
              </a:p>
              <a:p>
                <a:pPr lvl="1"/>
                <a:r>
                  <a:rPr lang="en-US" dirty="0"/>
                  <a:t>Example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: (Proposed alternative)</a:t>
                </a:r>
              </a:p>
              <a:p>
                <a:pPr lvl="2"/>
                <a:r>
                  <a:rPr lang="en-US" dirty="0"/>
                  <a:t>Node2vec: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i="1" dirty="0">
                        <a:latin typeface="Cambria Math" panose="02040503050406030204" pitchFamily="18" charset="0"/>
                        <a:sym typeface="Wingdings" pitchFamily="2" charset="2"/>
                      </a:rPr>
                      <m:t>𝑀</m:t>
                    </m:r>
                  </m:oMath>
                </a14:m>
                <a:r>
                  <a:rPr lang="en-US" dirty="0"/>
                  <a:t> (Spectral Clustering)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: citation graph (from API)</a:t>
                </a:r>
              </a:p>
              <a:p>
                <a:pPr lvl="3"/>
                <a:r>
                  <a:rPr lang="en-US" dirty="0"/>
                  <a:t>We use </a:t>
                </a:r>
                <a:r>
                  <a:rPr lang="en-US" dirty="0" err="1"/>
                  <a:t>ProNE</a:t>
                </a:r>
                <a:r>
                  <a:rPr lang="en-US" dirty="0"/>
                  <a:t> version of node2vec to 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Interpretations:</a:t>
                </a:r>
              </a:p>
              <a:p>
                <a:pPr lvl="1"/>
                <a:r>
                  <a:rPr lang="en-US" dirty="0"/>
                  <a:t>large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</m:oMath>
                </a14:m>
                <a:r>
                  <a:rPr lang="en-US" dirty="0"/>
                  <a:t>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: </a:t>
                </a:r>
              </a:p>
              <a:p>
                <a:pPr lvl="2"/>
                <a:r>
                  <a:rPr lang="en-US" dirty="0"/>
                  <a:t>docs share similar text</a:t>
                </a:r>
              </a:p>
              <a:p>
                <a:pPr lvl="1"/>
                <a:r>
                  <a:rPr lang="en-US" dirty="0"/>
                  <a:t>large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</m:oMath>
                </a14:m>
                <a:r>
                  <a:rPr lang="en-US" dirty="0"/>
                  <a:t>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: </a:t>
                </a:r>
              </a:p>
              <a:p>
                <a:pPr lvl="2"/>
                <a:r>
                  <a:rPr lang="en-US" dirty="0"/>
                  <a:t>docs are close in commute distance 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/>
              </a:p>
              <a:p>
                <a:pPr lvl="3"/>
                <a:r>
                  <a:rPr lang="en-US" dirty="0"/>
                  <a:t>random walk from node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𝑗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and back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</m:oMath>
                </a14:m>
                <a:endParaRPr lang="en-US" dirty="0">
                  <a:sym typeface="Wingdings" pitchFamily="2" charset="2"/>
                </a:endParaRPr>
              </a:p>
              <a:p>
                <a:pPr lvl="3"/>
                <a:r>
                  <a:rPr lang="en-US" dirty="0">
                    <a:sym typeface="Wingdings" pitchFamily="2" charset="2"/>
                  </a:rPr>
                  <a:t>commute </a:t>
                </a:r>
                <a:r>
                  <a:rPr lang="en-US" dirty="0" err="1">
                    <a:sym typeface="Wingdings" pitchFamily="2" charset="2"/>
                  </a:rPr>
                  <a:t>dist</a:t>
                </a:r>
                <a:r>
                  <a:rPr lang="en-US" dirty="0">
                    <a:sym typeface="Wingdings" pitchFamily="2" charset="2"/>
                  </a:rPr>
                  <a:t>: symmetric to match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9407D138-ADE9-B5F8-AD3A-6546912014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5"/>
                <a:ext cx="5448118" cy="4351338"/>
              </a:xfrm>
              <a:blipFill>
                <a:blip r:embed="rId3"/>
                <a:stretch>
                  <a:fillRect l="-1399" t="-2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8B0FBBDF-483F-5EAD-6429-C090206C5763}"/>
              </a:ext>
            </a:extLst>
          </p:cNvPr>
          <p:cNvSpPr/>
          <p:nvPr/>
        </p:nvSpPr>
        <p:spPr>
          <a:xfrm>
            <a:off x="10297595" y="2191375"/>
            <a:ext cx="793378" cy="328008"/>
          </a:xfrm>
          <a:prstGeom prst="wedgeRectCallout">
            <a:avLst>
              <a:gd name="adj1" fmla="val -94720"/>
              <a:gd name="adj2" fmla="val 253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old</a:t>
            </a:r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1C438B63-75B3-1784-88DF-54C7777630FE}"/>
              </a:ext>
            </a:extLst>
          </p:cNvPr>
          <p:cNvSpPr/>
          <p:nvPr/>
        </p:nvSpPr>
        <p:spPr>
          <a:xfrm>
            <a:off x="11022106" y="3901899"/>
            <a:ext cx="793378" cy="328008"/>
          </a:xfrm>
          <a:prstGeom prst="wedgeRectCallout">
            <a:avLst>
              <a:gd name="adj1" fmla="val -81161"/>
              <a:gd name="adj2" fmla="val -7746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new</a:t>
            </a:r>
          </a:p>
        </p:txBody>
      </p:sp>
      <p:sp>
        <p:nvSpPr>
          <p:cNvPr id="9" name="Rectangular Callout 8">
            <a:extLst>
              <a:ext uri="{FF2B5EF4-FFF2-40B4-BE49-F238E27FC236}">
                <a16:creationId xmlns:a16="http://schemas.microsoft.com/office/drawing/2014/main" id="{C161DE18-23AE-88EE-1524-6D609731C178}"/>
              </a:ext>
            </a:extLst>
          </p:cNvPr>
          <p:cNvSpPr/>
          <p:nvPr/>
        </p:nvSpPr>
        <p:spPr>
          <a:xfrm>
            <a:off x="11022106" y="2796988"/>
            <a:ext cx="977560" cy="689468"/>
          </a:xfrm>
          <a:prstGeom prst="wedgeRectCallout">
            <a:avLst>
              <a:gd name="adj1" fmla="val -43699"/>
              <a:gd name="adj2" fmla="val -802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Latent Semantic Indexing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F9644928-5D8C-0B91-0160-A5F725FA372C}"/>
              </a:ext>
            </a:extLst>
          </p:cNvPr>
          <p:cNvSpPr/>
          <p:nvPr/>
        </p:nvSpPr>
        <p:spPr>
          <a:xfrm>
            <a:off x="11090973" y="4479651"/>
            <a:ext cx="977560" cy="1002200"/>
          </a:xfrm>
          <a:prstGeom prst="wedgeRectCallout">
            <a:avLst>
              <a:gd name="adj1" fmla="val -29273"/>
              <a:gd name="adj2" fmla="val -684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Currently, not in Semantic Scholar</a:t>
            </a:r>
          </a:p>
        </p:txBody>
      </p:sp>
    </p:spTree>
    <p:extLst>
      <p:ext uri="{BB962C8B-B14F-4D97-AF65-F5344CB8AC3E}">
        <p14:creationId xmlns:p14="http://schemas.microsoft.com/office/powerpoint/2010/main" val="830757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6ED5-8D6C-FE6E-E0F9-89C90FC96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54" y="18255"/>
            <a:ext cx="5221341" cy="1325563"/>
          </a:xfrm>
        </p:spPr>
        <p:txBody>
          <a:bodyPr/>
          <a:lstStyle/>
          <a:p>
            <a:r>
              <a:rPr lang="en-US" dirty="0"/>
              <a:t>Basic &amp; Stretch Tasks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07FF468-D23F-A0E2-9631-BE0677B8678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203806" y="1242534"/>
                <a:ext cx="5396345" cy="471129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b="1" dirty="0"/>
                  <a:t>Basic Tasks</a:t>
                </a:r>
              </a:p>
              <a:p>
                <a:pPr lvl="1"/>
                <a:r>
                  <a:rPr lang="en-US" dirty="0"/>
                  <a:t>Create multiple embeddings</a:t>
                </a:r>
              </a:p>
              <a:p>
                <a:pPr lvl="1"/>
                <a:r>
                  <a:rPr lang="en-US" dirty="0"/>
                  <a:t>Show some are better for text</a:t>
                </a:r>
              </a:p>
              <a:p>
                <a:pPr lvl="2"/>
                <a:r>
                  <a:rPr lang="en-US" dirty="0"/>
                  <a:t>and others are better for context</a:t>
                </a:r>
              </a:p>
              <a:p>
                <a:pPr lvl="1"/>
                <a:r>
                  <a:rPr lang="en-US" dirty="0"/>
                  <a:t>Show better together</a:t>
                </a:r>
              </a:p>
              <a:p>
                <a:pPr lvl="2"/>
                <a:r>
                  <a:rPr lang="en-US" dirty="0"/>
                  <a:t>Combination of text and context </a:t>
                </a:r>
              </a:p>
              <a:p>
                <a:pPr lvl="2"/>
                <a:r>
                  <a:rPr lang="en-US" dirty="0"/>
                  <a:t>is better than either by itself</a:t>
                </a:r>
              </a:p>
              <a:p>
                <a:pPr lvl="1"/>
                <a:r>
                  <a:rPr lang="en-US" dirty="0"/>
                  <a:t>Challenges: Scale</a:t>
                </a:r>
              </a:p>
              <a:p>
                <a:pPr lvl="2"/>
                <a:r>
                  <a:rPr lang="en-US" dirty="0"/>
                  <a:t>Semantic Scholar: </a:t>
                </a:r>
                <a:endParaRPr lang="en-US" b="0" i="1" dirty="0"/>
              </a:p>
              <a:p>
                <a:pPr lvl="3"/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≈200</m:t>
                    </m:r>
                  </m:oMath>
                </a14:m>
                <a:r>
                  <a:rPr lang="en-US" dirty="0"/>
                  <a:t>M docs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</m:t>
                    </m:r>
                  </m:oMath>
                </a14:m>
                <a:r>
                  <a:rPr lang="en-US" dirty="0"/>
                  <a:t>B citations</a:t>
                </a:r>
              </a:p>
              <a:p>
                <a:pPr lvl="2"/>
                <a:r>
                  <a:rPr lang="en-US" dirty="0"/>
                  <a:t>Currently, node2vec is expensive</a:t>
                </a:r>
              </a:p>
              <a:p>
                <a:pPr lvl="3"/>
                <a:r>
                  <a:rPr lang="en-US" dirty="0"/>
                  <a:t>time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week) and space (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2TB of RAM), </a:t>
                </a:r>
              </a:p>
              <a:p>
                <a:pPr lvl="3"/>
                <a:r>
                  <a:rPr lang="en-US" dirty="0"/>
                  <a:t>but plenty of opportunities for more feasible approximations</a:t>
                </a:r>
              </a:p>
              <a:p>
                <a:pPr lvl="1"/>
                <a:r>
                  <a:rPr lang="en-US" dirty="0"/>
                  <a:t>GNN alternative:</a:t>
                </a:r>
              </a:p>
              <a:p>
                <a:pPr lvl="1"/>
                <a:r>
                  <a:rPr lang="en-US" dirty="0"/>
                  <a:t>Evaluation: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07FF468-D23F-A0E2-9631-BE0677B8678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203806" y="1242534"/>
                <a:ext cx="5396345" cy="4711298"/>
              </a:xfrm>
              <a:blipFill>
                <a:blip r:embed="rId2"/>
                <a:stretch>
                  <a:fillRect l="-1639" t="-3226" r="-703" b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9E3C290-770D-CE80-7CE2-47DB26260D63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26878"/>
                <a:ext cx="5684374" cy="6050085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b="1" dirty="0"/>
                  <a:t>Stretch Tasks</a:t>
                </a:r>
              </a:p>
              <a:p>
                <a:pPr lvl="1"/>
                <a:r>
                  <a:rPr lang="en-US" dirty="0"/>
                  <a:t>More interesting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embeddings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: BERT encoding of citing sentences</a:t>
                </a:r>
              </a:p>
              <a:p>
                <a:pPr lvl="2"/>
                <a:r>
                  <a:rPr lang="en-US" dirty="0"/>
                  <a:t>Citing sentence(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): </a:t>
                </a:r>
              </a:p>
              <a:p>
                <a:pPr lvl="3"/>
                <a:r>
                  <a:rPr lang="en-US" dirty="0"/>
                  <a:t>sentence in another doc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that cites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000" dirty="0"/>
              </a:p>
              <a:p>
                <a:pPr lvl="2"/>
                <a:r>
                  <a:rPr lang="en-US" sz="2100" dirty="0"/>
                  <a:t>Example: </a:t>
                </a:r>
              </a:p>
              <a:p>
                <a:pPr lvl="3"/>
                <a:r>
                  <a:rPr lang="en-US" dirty="0"/>
                  <a:t>Turing (1936) has high impact (citations)</a:t>
                </a:r>
              </a:p>
              <a:p>
                <a:pPr lvl="3"/>
                <a:r>
                  <a:rPr lang="en-US" dirty="0"/>
                  <a:t>Why?  Introduced: </a:t>
                </a:r>
              </a:p>
              <a:p>
                <a:pPr lvl="4"/>
                <a:r>
                  <a:rPr lang="en-US" i="1" dirty="0"/>
                  <a:t>Turing Machine </a:t>
                </a:r>
                <a:r>
                  <a:rPr lang="en-US" dirty="0"/>
                  <a:t>&amp;</a:t>
                </a:r>
                <a:r>
                  <a:rPr lang="en-US" i="1" dirty="0"/>
                  <a:t> Halting Problem</a:t>
                </a:r>
              </a:p>
              <a:p>
                <a:pPr lvl="3"/>
                <a:r>
                  <a:rPr lang="en-US" dirty="0"/>
                  <a:t>Those terms are common in citing </a:t>
                </a:r>
                <a:r>
                  <a:rPr lang="en-US" dirty="0" err="1"/>
                  <a:t>sents</a:t>
                </a:r>
                <a:r>
                  <a:rPr lang="en-US" dirty="0"/>
                  <a:t>, </a:t>
                </a:r>
              </a:p>
              <a:p>
                <a:pPr lvl="4"/>
                <a:r>
                  <a:rPr lang="en-US" dirty="0"/>
                  <a:t>but not mentioned in Turing (1936)</a:t>
                </a:r>
              </a:p>
              <a:p>
                <a:pPr lvl="1"/>
                <a:r>
                  <a:rPr lang="en-US" dirty="0"/>
                  <a:t>Time Invariance: 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100" dirty="0"/>
                  <a:t> evolves with future citations </a:t>
                </a:r>
                <a:r>
                  <a:rPr lang="en-US" sz="1900" dirty="0"/>
                  <a:t>unlike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1900" dirty="0"/>
              </a:p>
              <a:p>
                <a:pPr lvl="3"/>
                <a:r>
                  <a:rPr lang="en-US" sz="19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9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19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19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900" dirty="0"/>
                  <a:t>doesn’t change after publication)</a:t>
                </a:r>
              </a:p>
              <a:p>
                <a:pPr lvl="2"/>
                <a:r>
                  <a:rPr lang="en-US" sz="2100" dirty="0"/>
                  <a:t>Can we model evolution of vectors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100" dirty="0"/>
                  <a:t> over time like a flower blooming?</a:t>
                </a:r>
              </a:p>
              <a:p>
                <a:pPr lvl="2"/>
                <a:r>
                  <a:rPr lang="en-US" sz="2100" dirty="0"/>
                  <a:t>Should we think of literature as a conversation </a:t>
                </a:r>
              </a:p>
              <a:p>
                <a:pPr lvl="3"/>
                <a:r>
                  <a:rPr lang="en-US" sz="1900" dirty="0"/>
                  <a:t>(like social media)?</a:t>
                </a:r>
              </a:p>
              <a:p>
                <a:pPr lvl="2"/>
                <a:r>
                  <a:rPr lang="en-US" sz="2100" dirty="0"/>
                  <a:t>Impact combines contributions from </a:t>
                </a:r>
              </a:p>
              <a:p>
                <a:pPr lvl="3"/>
                <a:r>
                  <a:rPr lang="en-US" sz="1900" dirty="0"/>
                  <a:t>authors (text) + </a:t>
                </a:r>
              </a:p>
              <a:p>
                <a:pPr lvl="3"/>
                <a:r>
                  <a:rPr lang="en-US" sz="1900" dirty="0"/>
                  <a:t>audience appreciation (context)</a:t>
                </a:r>
              </a:p>
              <a:p>
                <a:pPr lvl="1"/>
                <a:endParaRPr lang="en-US" sz="2400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9E3C290-770D-CE80-7CE2-47DB26260D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26878"/>
                <a:ext cx="5684374" cy="6050085"/>
              </a:xfrm>
              <a:blipFill>
                <a:blip r:embed="rId3"/>
                <a:stretch>
                  <a:fillRect l="-1786" t="-2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95142695-4BA6-3141-CE46-BBE486BB5217}"/>
              </a:ext>
            </a:extLst>
          </p:cNvPr>
          <p:cNvSpPr/>
          <p:nvPr/>
        </p:nvSpPr>
        <p:spPr>
          <a:xfrm>
            <a:off x="5215045" y="1587994"/>
            <a:ext cx="1315368" cy="460849"/>
          </a:xfrm>
          <a:prstGeom prst="wedgeRectCallout">
            <a:avLst>
              <a:gd name="adj1" fmla="val 92037"/>
              <a:gd name="adj2" fmla="val -853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Anchor Text</a:t>
            </a:r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483AC367-5E78-0AC3-2A69-274F4A848710}"/>
              </a:ext>
            </a:extLst>
          </p:cNvPr>
          <p:cNvSpPr/>
          <p:nvPr/>
        </p:nvSpPr>
        <p:spPr>
          <a:xfrm>
            <a:off x="4466461" y="5133034"/>
            <a:ext cx="1705739" cy="734680"/>
          </a:xfrm>
          <a:prstGeom prst="wedgeRectCallout">
            <a:avLst>
              <a:gd name="adj1" fmla="val -71157"/>
              <a:gd name="adj2" fmla="val -500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status</a:t>
            </a:r>
          </a:p>
          <a:p>
            <a:pPr algn="ctr"/>
            <a:r>
              <a:rPr lang="en-US" dirty="0"/>
              <a:t>(K=280)</a:t>
            </a:r>
          </a:p>
        </p:txBody>
      </p:sp>
    </p:spTree>
    <p:extLst>
      <p:ext uri="{BB962C8B-B14F-4D97-AF65-F5344CB8AC3E}">
        <p14:creationId xmlns:p14="http://schemas.microsoft.com/office/powerpoint/2010/main" val="31911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CB514FF-61F6-782C-6644-175DF1FC8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Bigger Stretch: </a:t>
            </a:r>
            <a:br>
              <a:rPr lang="en-US" dirty="0"/>
            </a:br>
            <a:r>
              <a:rPr lang="en-US" dirty="0"/>
              <a:t>Theoretical combinations of deep nets &amp; SVD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2A5E36D-4C33-EBDF-B645-B77969692A0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555009" y="1825625"/>
                <a:ext cx="5464791" cy="4351338"/>
              </a:xfrm>
            </p:spPr>
            <p:txBody>
              <a:bodyPr>
                <a:normAutofit fontScale="62500" lnSpcReduction="20000"/>
              </a:bodyPr>
              <a:lstStyle/>
              <a:p>
                <a:r>
                  <a:rPr lang="en-US" dirty="0">
                    <a:sym typeface="Wingdings" pitchFamily="2" charset="2"/>
                  </a:rPr>
                  <a:t>Conjecture: More reps  more understanding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Unified theory of deep nets &amp; SVD</a:t>
                </a:r>
              </a:p>
              <a:p>
                <a:r>
                  <a:rPr lang="en-US" dirty="0"/>
                  <a:t>Compare &amp; contrast: deep nets &amp; SVD</a:t>
                </a:r>
              </a:p>
              <a:p>
                <a:pPr lvl="1"/>
                <a:r>
                  <a:rPr lang="en-US" dirty="0"/>
                  <a:t>BERT: example of deep nets</a:t>
                </a:r>
              </a:p>
              <a:p>
                <a:pPr lvl="1"/>
                <a:r>
                  <a:rPr lang="en-US" dirty="0" err="1"/>
                  <a:t>ProNE</a:t>
                </a:r>
                <a:r>
                  <a:rPr lang="en-US" dirty="0"/>
                  <a:t> (node2vec): based on SVD</a:t>
                </a:r>
              </a:p>
              <a:p>
                <a:pPr lvl="1"/>
                <a:r>
                  <a:rPr lang="en-US" dirty="0"/>
                  <a:t>Both produce (similar) embeddings</a:t>
                </a:r>
              </a:p>
              <a:p>
                <a:r>
                  <a:rPr lang="en-US" dirty="0">
                    <a:sym typeface="Wingdings" pitchFamily="2" charset="2"/>
                  </a:rPr>
                  <a:t>In speech, a spectrogram is just a different representation of wave file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So too, node2vec </a:t>
                </a:r>
                <a:r>
                  <a:rPr lang="en-US" dirty="0" err="1">
                    <a:sym typeface="Wingdings" pitchFamily="2" charset="2"/>
                  </a:rPr>
                  <a:t>emb</a:t>
                </a:r>
                <a:r>
                  <a:rPr lang="en-US" dirty="0">
                    <a:sym typeface="Wingdings" pitchFamily="2" charset="2"/>
                  </a:rPr>
                  <a:t>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𝑀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) is just a diff rep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𝐺</m:t>
                    </m:r>
                  </m:oMath>
                </a14:m>
                <a:endParaRPr lang="en-US" dirty="0">
                  <a:sym typeface="Wingdings" pitchFamily="2" charset="2"/>
                </a:endParaRPr>
              </a:p>
              <a:p>
                <a:pPr lvl="1"/>
                <a:r>
                  <a:rPr lang="en-US" dirty="0"/>
                  <a:t>Some representations are more convenient than others (depends on what you want to do)</a:t>
                </a:r>
              </a:p>
              <a:p>
                <a:pPr lvl="2"/>
                <a:r>
                  <a:rPr lang="en-US" dirty="0"/>
                  <a:t>Embeddings make it easy to estimate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⁡⁡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is computed from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,</a:t>
                </a:r>
              </a:p>
              <a:p>
                <a:pPr lvl="1"/>
                <a:r>
                  <a:rPr lang="en-US" dirty="0"/>
                  <a:t>then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may have more parameters than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>
                  <a:sym typeface="Wingdings" pitchFamily="2" charset="2"/>
                </a:endParaRPr>
              </a:p>
              <a:p>
                <a:pPr lvl="1"/>
                <a:r>
                  <a:rPr lang="en-US" dirty="0">
                    <a:sym typeface="Wingdings" pitchFamily="2" charset="2"/>
                  </a:rPr>
                  <a:t>but no more information: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𝑀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≤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sym typeface="Wingdings" pitchFamily="2" charset="2"/>
                      </a:rPr>
                      <m:t>𝐻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𝐺</m:t>
                        </m:r>
                      </m:e>
                    </m:d>
                  </m:oMath>
                </a14:m>
                <a:endParaRPr lang="en-US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2A5E36D-4C33-EBDF-B645-B77969692A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555009" y="1825625"/>
                <a:ext cx="5464791" cy="4351338"/>
              </a:xfrm>
              <a:blipFill>
                <a:blip r:embed="rId2"/>
                <a:stretch>
                  <a:fillRect l="-694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5270AFA-ACF5-BA67-927B-00AB5DFD2C07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5"/>
                <a:ext cx="5387454" cy="4351338"/>
              </a:xfrm>
            </p:spPr>
            <p:txBody>
              <a:bodyPr>
                <a:normAutofit fontScale="62500" lnSpcReduction="20000"/>
              </a:bodyPr>
              <a:lstStyle/>
              <a:p>
                <a:r>
                  <a:rPr lang="en-US" dirty="0">
                    <a:sym typeface="Wingdings" pitchFamily="2" charset="2"/>
                  </a:rPr>
                  <a:t>In particular, SVD on sparse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increases params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but SVD does not create information</a:t>
                </a:r>
                <a:endParaRPr lang="en-US" i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has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𝑁𝐾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params, m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ore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than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𝐺</m:t>
                    </m:r>
                  </m:oMath>
                </a14:m>
                <a:r>
                  <a:rPr lang="en-US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(</m:t>
                    </m:r>
                    <m:r>
                      <a:rPr lang="en-US" i="1" dirty="0">
                        <a:latin typeface="Cambria Math" panose="02040503050406030204" pitchFamily="18" charset="0"/>
                        <a:sym typeface="Wingdings" pitchFamily="2" charset="2"/>
                      </a:rPr>
                      <m:t>𝐸</m:t>
                    </m:r>
                    <m:r>
                      <a:rPr lang="en-US" i="1" dirty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params)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 lvl="2"/>
                <a:r>
                  <a:rPr lang="en-US" dirty="0">
                    <a:sym typeface="Wingdings" pitchFamily="2" charset="2"/>
                  </a:rPr>
                  <a:t>Since info is not created,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Most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𝑁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𝐾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params must be redundant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Redundancy is easier to see with SVD than deep nets</a:t>
                </a:r>
              </a:p>
              <a:p>
                <a:r>
                  <a:rPr lang="en-US" dirty="0"/>
                  <a:t>With traditional regression, </a:t>
                </a:r>
              </a:p>
              <a:p>
                <a:pPr lvl="2"/>
                <a:r>
                  <a:rPr lang="en-US" dirty="0"/>
                  <a:t>too many params </a:t>
                </a:r>
                <a:r>
                  <a:rPr lang="en-US" dirty="0">
                    <a:sym typeface="Wingdings" pitchFamily="2" charset="2"/>
                  </a:rPr>
                  <a:t> overfitting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But d</a:t>
                </a:r>
                <a:r>
                  <a:rPr lang="en-US" dirty="0"/>
                  <a:t>eep nets thrive on scale: </a:t>
                </a:r>
              </a:p>
              <a:p>
                <a:pPr lvl="2"/>
                <a:r>
                  <a:rPr lang="en-US" dirty="0"/>
                  <a:t>better results with more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more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, etc.  Why?</a:t>
                </a:r>
              </a:p>
              <a:p>
                <a:r>
                  <a:rPr lang="en-US" dirty="0">
                    <a:sym typeface="Wingdings" pitchFamily="2" charset="2"/>
                  </a:rPr>
                  <a:t>Suggestions:</a:t>
                </a:r>
              </a:p>
              <a:p>
                <a:pPr lvl="1"/>
                <a:r>
                  <a:rPr lang="en-US" dirty="0"/>
                  <a:t>Larger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improves estimates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Easier to see with node2vec (SVD) than deep nets</a:t>
                </a:r>
              </a:p>
              <a:p>
                <a:pPr lvl="2"/>
                <a:r>
                  <a:rPr lang="en-US" dirty="0"/>
                  <a:t>More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sym typeface="Wingdings" pitchFamily="2" charset="2"/>
                  </a:rPr>
                  <a:t> Less dimension reduction</a:t>
                </a:r>
                <a:endParaRPr lang="en-US" dirty="0"/>
              </a:p>
              <a:p>
                <a:pPr lvl="1"/>
                <a:r>
                  <a:rPr lang="en-US" dirty="0"/>
                  <a:t>Network effects (Metcalfe's law)</a:t>
                </a:r>
              </a:p>
              <a:p>
                <a:pPr lvl="2"/>
                <a:r>
                  <a:rPr lang="en-US" dirty="0"/>
                  <a:t>Larger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makes search easier (not harder)</a:t>
                </a:r>
              </a:p>
              <a:p>
                <a:pPr lvl="2"/>
                <a:r>
                  <a:rPr lang="en-US" dirty="0"/>
                  <a:t>Web search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≫</m:t>
                    </m:r>
                  </m:oMath>
                </a14:m>
                <a:r>
                  <a:rPr lang="en-US" dirty="0"/>
                  <a:t> Enterprise search</a:t>
                </a:r>
              </a:p>
              <a:p>
                <a:pPr lvl="2"/>
                <a:r>
                  <a:rPr lang="en-US" dirty="0"/>
                  <a:t>Easier to see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than other representations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5270AFA-ACF5-BA67-927B-00AB5DFD2C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5"/>
                <a:ext cx="5387454" cy="4351338"/>
              </a:xfrm>
              <a:blipFill>
                <a:blip r:embed="rId3"/>
                <a:stretch>
                  <a:fillRect l="-941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801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C91E9-19F6-5389-AFD7-621CEB616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BF413-9DFB-87DC-DBD2-B712E47A2B1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Speech:</a:t>
            </a:r>
          </a:p>
          <a:p>
            <a:pPr lvl="1"/>
            <a:r>
              <a:rPr lang="en-US" dirty="0"/>
              <a:t>Time Domain</a:t>
            </a:r>
          </a:p>
          <a:p>
            <a:pPr lvl="1"/>
            <a:r>
              <a:rPr lang="en-US" dirty="0"/>
              <a:t>Frequency Domain</a:t>
            </a:r>
          </a:p>
          <a:p>
            <a:r>
              <a:rPr lang="en-US" dirty="0"/>
              <a:t>Documents:</a:t>
            </a:r>
          </a:p>
          <a:p>
            <a:pPr lvl="1"/>
            <a:r>
              <a:rPr lang="en-US" dirty="0"/>
              <a:t>Citation Graphs</a:t>
            </a:r>
          </a:p>
          <a:p>
            <a:pPr lvl="1"/>
            <a:r>
              <a:rPr lang="en-US" dirty="0"/>
              <a:t>Embeddings</a:t>
            </a:r>
          </a:p>
          <a:p>
            <a:r>
              <a:rPr lang="en-US" dirty="0"/>
              <a:t>Operations</a:t>
            </a:r>
          </a:p>
          <a:p>
            <a:pPr lvl="1"/>
            <a:r>
              <a:rPr lang="en-US" dirty="0"/>
              <a:t>Filtering (speech):</a:t>
            </a:r>
          </a:p>
          <a:p>
            <a:pPr lvl="2"/>
            <a:r>
              <a:rPr lang="en-US" dirty="0"/>
              <a:t>Time: convolution</a:t>
            </a:r>
          </a:p>
          <a:p>
            <a:pPr lvl="2"/>
            <a:r>
              <a:rPr lang="en-US" dirty="0"/>
              <a:t>Freq: multiplication</a:t>
            </a:r>
          </a:p>
          <a:p>
            <a:pPr lvl="1"/>
            <a:r>
              <a:rPr lang="en-US" dirty="0"/>
              <a:t>Similarity (documents)</a:t>
            </a:r>
          </a:p>
          <a:p>
            <a:pPr lvl="2"/>
            <a:r>
              <a:rPr lang="en-US" dirty="0"/>
              <a:t>Graphs: </a:t>
            </a:r>
          </a:p>
          <a:p>
            <a:pPr lvl="3"/>
            <a:r>
              <a:rPr lang="en-US" dirty="0"/>
              <a:t>Random Walks</a:t>
            </a:r>
          </a:p>
          <a:p>
            <a:pPr lvl="2"/>
            <a:r>
              <a:rPr lang="en-US" dirty="0"/>
              <a:t>Embeddings: </a:t>
            </a:r>
          </a:p>
          <a:p>
            <a:pPr lvl="3"/>
            <a:r>
              <a:rPr lang="en-US" dirty="0"/>
              <a:t>Cosines</a:t>
            </a:r>
          </a:p>
          <a:p>
            <a:pPr lvl="3"/>
            <a:r>
              <a:rPr lang="en-US" dirty="0"/>
              <a:t>ANN (approximate nearest neighbors)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Content Placeholder 5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D0ACEFDE-1391-1FBF-2925-B81B88BBAD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64878" y="488092"/>
            <a:ext cx="5375562" cy="5943600"/>
          </a:xfrm>
        </p:spPr>
      </p:pic>
    </p:spTree>
    <p:extLst>
      <p:ext uri="{BB962C8B-B14F-4D97-AF65-F5344CB8AC3E}">
        <p14:creationId xmlns:p14="http://schemas.microsoft.com/office/powerpoint/2010/main" val="416035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15873</TotalTime>
  <Words>3906</Words>
  <Application>Microsoft Macintosh PowerPoint</Application>
  <PresentationFormat>Widescreen</PresentationFormat>
  <Paragraphs>721</Paragraphs>
  <Slides>59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7" baseType="lpstr">
      <vt:lpstr>Arial</vt:lpstr>
      <vt:lpstr>Calibri</vt:lpstr>
      <vt:lpstr>Calibri Light</vt:lpstr>
      <vt:lpstr>Cambria Math</vt:lpstr>
      <vt:lpstr>Menlo</vt:lpstr>
      <vt:lpstr>Times</vt:lpstr>
      <vt:lpstr>Wingdings</vt:lpstr>
      <vt:lpstr>Office Theme</vt:lpstr>
      <vt:lpstr>JSALT</vt:lpstr>
      <vt:lpstr>Readings: Before May 14 https://github.com/kwchurch/JSALT_Better_Together/tree/main/examples/near/reading_list </vt:lpstr>
      <vt:lpstr>Purpose of Today’s Meeting</vt:lpstr>
      <vt:lpstr>Citation Graph: Clearly useful for some tasks</vt:lpstr>
      <vt:lpstr>PowerPoint Presentation</vt:lpstr>
      <vt:lpstr>Proposal: Build Multiple Embeddings to Capture Text and/or Context</vt:lpstr>
      <vt:lpstr>Basic &amp; Stretch Tasks</vt:lpstr>
      <vt:lpstr>Bigger Stretch:  Theoretical combinations of deep nets &amp; SVD</vt:lpstr>
      <vt:lpstr>Multiple Representations</vt:lpstr>
      <vt:lpstr>Advantages of Multiple Representations</vt:lpstr>
      <vt:lpstr>Outline</vt:lpstr>
      <vt:lpstr>Data</vt:lpstr>
      <vt:lpstr>Challenges</vt:lpstr>
      <vt:lpstr>Bulk Downloads from …</vt:lpstr>
      <vt:lpstr>Example of Semantic Scholar Page https://www.semanticscholar.org/paper/On-the-Dangers-of-Stochastic-Parrots%3A-Can-Language-Bender-Gebru/6d9727f1f058614cada3fe296eeebd8ec4fc512a  https://github.com/kwchurch/JSALT_Better_Together/blob/main/src/fetch_from_semantic_scholar_api.py  https://www.semanticscholar.org/product/api </vt:lpstr>
      <vt:lpstr>Semantic Scholar: Significant Effort        (slide from Dan Weld)</vt:lpstr>
      <vt:lpstr>Diversity of Fields of Study Weak on Law, Journalism, etc.</vt:lpstr>
      <vt:lpstr>Scale: Smaller than Web  (but challenging for academia)</vt:lpstr>
      <vt:lpstr>Challenges</vt:lpstr>
      <vt:lpstr>Scale Challenge: Big &amp; Growing (Quickly)</vt:lpstr>
      <vt:lpstr>Missing Values: Many paper ids have abstracts or citations (but not both)</vt:lpstr>
      <vt:lpstr>Much of the Literature on Academic Search is Based on Titles and Abstracts (and little else) </vt:lpstr>
      <vt:lpstr>PowerPoint Presentation</vt:lpstr>
      <vt:lpstr>Summary of Data Discussion</vt:lpstr>
      <vt:lpstr>Use Cases</vt:lpstr>
      <vt:lpstr>Outline</vt:lpstr>
      <vt:lpstr>Use Cases</vt:lpstr>
      <vt:lpstr>Recommendation Tasks</vt:lpstr>
      <vt:lpstr>Summarization: Compare &amp; Contrast</vt:lpstr>
      <vt:lpstr>f^(-1) (c) uses ANN to find text/doc near c</vt:lpstr>
      <vt:lpstr>Some Projects</vt:lpstr>
      <vt:lpstr>Bibliometrics</vt:lpstr>
      <vt:lpstr>Sound Bites / Differentiators / Themes</vt:lpstr>
      <vt:lpstr>PowerPoint Presentation</vt:lpstr>
      <vt:lpstr>Deliverables</vt:lpstr>
      <vt:lpstr>Summary of Discussion of Use Cases</vt:lpstr>
      <vt:lpstr>What’s Where (GitHub; Globus)</vt:lpstr>
      <vt:lpstr>Outline</vt:lpstr>
      <vt:lpstr>Overview of Github</vt:lpstr>
      <vt:lpstr>Example of Semantic Scholar Page https://www.semanticscholar.org/paper/On-the-Dangers-of-Stochastic-Parrots%3A-Can-Language-Bender-Gebru/6d9727f1f058614cada3fe296eeebd8ec4fc512a  https://github.com/kwchurch/JSALT_Better_Together/blob/main/src/fetch_from_semantic_scholar_api.py  https://www.semanticscholar.org/product/api </vt:lpstr>
      <vt:lpstr>PowerPoint Presentation</vt:lpstr>
      <vt:lpstr>Inference Exercise: Document Similarity</vt:lpstr>
      <vt:lpstr>Example Use Case: Get Embeddings Text, Paper Ids and/or Vectors  Vectors</vt:lpstr>
      <vt:lpstr>Example Use Case: Get Embeddings Text, Paper Ids and/or Vectors  Vectors</vt:lpstr>
      <vt:lpstr>https://huggingface.co/models?sort=downloads&amp;search=allenai%2Fspecter </vt:lpstr>
      <vt:lpstr>Inference: f(s)  vector of 768 floats https://github.com/kwchurch/JSALT_Better_Together/blob/main/src/text_to_embedding.py </vt:lpstr>
      <vt:lpstr>Overview of Github</vt:lpstr>
      <vt:lpstr>PowerPoint Presentation</vt:lpstr>
      <vt:lpstr>Example Outputs:  Rank Retrieval</vt:lpstr>
      <vt:lpstr>Inference Exercise 2: Document Similarity (but use references instead of titles)</vt:lpstr>
      <vt:lpstr>Reading List</vt:lpstr>
      <vt:lpstr>Linear Algebra &amp; Deep Nets</vt:lpstr>
      <vt:lpstr>Different Matrix Factorizations Proximity</vt:lpstr>
      <vt:lpstr>PowerPoint Presentation</vt:lpstr>
      <vt:lpstr>Summary: Overview of Github</vt:lpstr>
      <vt:lpstr>backup</vt:lpstr>
      <vt:lpstr>Agenda: Tutorial on Basic Background</vt:lpstr>
      <vt:lpstr>Sources for Papers in Semantic Scholar</vt:lpstr>
      <vt:lpstr>Teaser: Goals for Recommender System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JSALT</dc:title>
  <dc:creator>Kenneth Church</dc:creator>
  <cp:lastModifiedBy>Kenneth Church</cp:lastModifiedBy>
  <cp:revision>78</cp:revision>
  <dcterms:created xsi:type="dcterms:W3CDTF">2023-05-02T16:19:30Z</dcterms:created>
  <dcterms:modified xsi:type="dcterms:W3CDTF">2023-05-13T16:52:46Z</dcterms:modified>
</cp:coreProperties>
</file>

<file path=docProps/thumbnail.jpeg>
</file>